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3.svg" ContentType="image/svg+xml"/>
  <Override PartName="/ppt/media/image36.svg" ContentType="image/svg+xml"/>
  <Override PartName="/ppt/media/image37.svg" ContentType="image/svg+xml"/>
  <Override PartName="/ppt/media/image39.svg" ContentType="image/svg+xml"/>
  <Override PartName="/ppt/media/image41.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37"/>
  </p:handoutMasterIdLst>
  <p:sldIdLst>
    <p:sldId id="283" r:id="rId3"/>
    <p:sldId id="303" r:id="rId4"/>
    <p:sldId id="257" r:id="rId5"/>
    <p:sldId id="259" r:id="rId7"/>
    <p:sldId id="268" r:id="rId8"/>
    <p:sldId id="267" r:id="rId9"/>
    <p:sldId id="326" r:id="rId10"/>
    <p:sldId id="327" r:id="rId11"/>
    <p:sldId id="261" r:id="rId12"/>
    <p:sldId id="258" r:id="rId13"/>
    <p:sldId id="328" r:id="rId14"/>
    <p:sldId id="329" r:id="rId15"/>
    <p:sldId id="262" r:id="rId16"/>
    <p:sldId id="265" r:id="rId17"/>
    <p:sldId id="330" r:id="rId18"/>
    <p:sldId id="331" r:id="rId19"/>
    <p:sldId id="345" r:id="rId20"/>
    <p:sldId id="263" r:id="rId21"/>
    <p:sldId id="355" r:id="rId22"/>
    <p:sldId id="356" r:id="rId23"/>
    <p:sldId id="357" r:id="rId24"/>
    <p:sldId id="358" r:id="rId25"/>
    <p:sldId id="359" r:id="rId26"/>
    <p:sldId id="360" r:id="rId27"/>
    <p:sldId id="361" r:id="rId28"/>
    <p:sldId id="284" r:id="rId29"/>
    <p:sldId id="273" r:id="rId30"/>
    <p:sldId id="266" r:id="rId31"/>
    <p:sldId id="274" r:id="rId32"/>
    <p:sldId id="306" r:id="rId33"/>
    <p:sldId id="307" r:id="rId34"/>
    <p:sldId id="308" r:id="rId35"/>
    <p:sldId id="309" r:id="rId36"/>
  </p:sldIdLst>
  <p:sldSz cx="12192000" cy="6858000"/>
  <p:notesSz cx="6858000" cy="9144000"/>
  <p:embeddedFontLst>
    <p:embeddedFont>
      <p:font typeface="Lucida Casual Regular" panose="02010600010101010101" charset="-122"/>
      <p:regular r:id="rId41"/>
    </p:embeddedFont>
    <p:embeddedFont>
      <p:font typeface="微软雅黑" panose="020B0503020204020204" pitchFamily="34" charset="-122"/>
      <p:regular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3866" autoAdjust="0"/>
  </p:normalViewPr>
  <p:slideViewPr>
    <p:cSldViewPr snapToGrid="0" showGuides="1">
      <p:cViewPr varScale="1">
        <p:scale>
          <a:sx n="92" d="100"/>
          <a:sy n="92" d="100"/>
        </p:scale>
        <p:origin x="640" y="68"/>
      </p:cViewPr>
      <p:guideLst>
        <p:guide orient="horz" pos="2076"/>
        <p:guide pos="376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gs" Target="tags/tag206.xml"/><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本次汇报分为五个部分，分别是。。。。</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最后，我们</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用 </a:t>
            </a:r>
            <a:r>
              <a:rPr lang="en-US" altLang="zh-CN" sz="1200" b="0" kern="1200" dirty="0" err="1">
                <a:solidFill>
                  <a:schemeClr val="tx1"/>
                </a:solidFill>
                <a:effectLst/>
                <a:latin typeface="Lucida Casual Regular" panose="02010600010101010101" charset="-122"/>
                <a:ea typeface="Lucida Casual Regular" panose="02010600010101010101" charset="-122"/>
                <a:cs typeface="Lucida Casual Regular" panose="02010600010101010101" charset="-122"/>
              </a:rPr>
              <a:t>PySpark</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 </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编写了一个流处理应用，使用</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Spark Streaming</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读取</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然后把读取到的数据转换为字符串，计算出</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（数据库中要用到的一个数据），然后连接</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，根据数据更新数据库中的表。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a:t>
            </a:r>
            <a:r>
              <a:rPr lang="en-US" altLang="zh-CN" dirty="0"/>
              <a:t>Storage System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a:t>
            </a:r>
            <a:r>
              <a:rPr lang="en-US" altLang="zh-CN" dirty="0"/>
              <a:t>MySQL</a:t>
            </a:r>
            <a:r>
              <a:rPr lang="zh-CN" altLang="en-US" dirty="0"/>
              <a:t>数据库进行数据的存储，共设计了</a:t>
            </a:r>
            <a:r>
              <a:rPr lang="en-US" altLang="zh-CN" dirty="0"/>
              <a:t>5</a:t>
            </a:r>
            <a:r>
              <a:rPr lang="zh-CN" altLang="en-US" dirty="0"/>
              <a:t>张表。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第一张表是新闻表，存储了新闻</a:t>
            </a:r>
            <a:r>
              <a:rPr lang="en-US" altLang="zh-CN" dirty="0"/>
              <a:t>ID</a:t>
            </a:r>
            <a:r>
              <a:rPr lang="zh-CN" altLang="en-US" dirty="0"/>
              <a:t>、标题、内容、类别、主题、总浏览次数以及总浏览</a:t>
            </a:r>
            <a:r>
              <a:rPr lang="zh-CN" altLang="en-US"/>
              <a:t>时长。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第二张表存储用户的新闻浏览记录，包括用户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以这种方式来存储是为了便于建立索引、加快诸如根据天数统计相关信息的速度。此外建立了索引，加快了一些查询的速度。</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第三张表存储某天某类别的新闻被浏览的次数和持续时间。作为冗余表，他可以被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第四张</a:t>
            </a:r>
            <a:r>
              <a:rPr lang="zh-CN" altLang="en-US" dirty="0">
                <a:sym typeface="+mn-ea"/>
              </a:rPr>
              <a:t>表存储最近半个月内各新闻浏览量的增速。作为冗余表，这些数据可以从</a:t>
            </a:r>
            <a:r>
              <a:rPr lang="en-US" altLang="zh-CN" dirty="0" err="1">
                <a:sym typeface="+mn-ea"/>
              </a:rPr>
              <a:t>t_news_browse_record</a:t>
            </a:r>
            <a:r>
              <a:rPr lang="zh-CN" altLang="en-US" dirty="0">
                <a:sym typeface="+mn-ea"/>
              </a:rPr>
              <a:t>中被直接计算出来，但是由于</a:t>
            </a:r>
            <a:r>
              <a:rPr lang="en-US" altLang="zh-CN" dirty="0" err="1">
                <a:sym typeface="+mn-ea"/>
              </a:rPr>
              <a:t>t_news_browse_record</a:t>
            </a:r>
            <a:r>
              <a:rPr lang="zh-CN" altLang="en-US" dirty="0">
                <a:sym typeface="+mn-ea"/>
              </a:rPr>
              <a:t>的行数过多，与</a:t>
            </a:r>
            <a:r>
              <a:rPr lang="en-US" altLang="zh-CN" dirty="0">
                <a:sym typeface="+mn-ea"/>
              </a:rPr>
              <a:t>t_news</a:t>
            </a:r>
            <a:r>
              <a:rPr lang="zh-CN" altLang="en-US" dirty="0">
                <a:sym typeface="+mn-ea"/>
              </a:rPr>
              <a:t>表进行</a:t>
            </a:r>
            <a:r>
              <a:rPr lang="en-US" altLang="zh-CN" dirty="0">
                <a:sym typeface="+mn-ea"/>
              </a:rPr>
              <a:t>JOIN</a:t>
            </a:r>
            <a:r>
              <a:rPr lang="zh-CN" altLang="en-US" dirty="0">
                <a:sym typeface="+mn-ea"/>
              </a:rPr>
              <a:t>操作时会导致查询时间大量增加。因此我们在数据库</a:t>
            </a:r>
            <a:r>
              <a:rPr lang="zh-CN" altLang="en-US" dirty="0" err="1">
                <a:sym typeface="+mn-ea"/>
              </a:rPr>
              <a:t>中添加该表，并通过定时任务定期更新该表数据</a:t>
            </a:r>
            <a:r>
              <a:rPr lang="zh-CN" altLang="en-US" dirty="0">
                <a:sym typeface="+mn-ea"/>
              </a:rPr>
              <a:t>，大大提升实时推荐时的查询效率。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首先介绍</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新闻数据和点击流数据模拟的模块</a:t>
            </a:r>
            <a:endPar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pens</a:t>
            </a:r>
            <a:r>
              <a:rPr lang="zh-CN" altLang="en-US"/>
              <a:t>数据集，我们做了比较深入的分析。</a:t>
            </a:r>
            <a:endParaRPr lang="zh-CN" altLang="en-US"/>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r>
              <a:rPr lang="zh-CN" altLang="en-US"/>
              <a:t>其中</a:t>
            </a:r>
            <a:r>
              <a:rPr lang="en-US" altLang="zh-CN"/>
              <a:t>news</a:t>
            </a:r>
            <a:r>
              <a:rPr lang="zh-CN" altLang="en-US"/>
              <a:t>文件包含了新闻文章的信息；</a:t>
            </a:r>
            <a:r>
              <a:rPr lang="en-US" altLang="zh-CN"/>
              <a:t>train</a:t>
            </a:r>
            <a:r>
              <a:rPr lang="zh-CN" altLang="en-US"/>
              <a:t>和</a:t>
            </a:r>
            <a:r>
              <a:rPr lang="en-US" altLang="zh-CN"/>
              <a:t>valid</a:t>
            </a:r>
            <a:r>
              <a:rPr lang="zh-CN" altLang="en-US"/>
              <a:t>文件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分别是用于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训练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和</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的用户点击历史记录和展示日志，相关字段如图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我们分别对新闻数据和点击数据做了预处理，首先是新闻数据的处理。</a:t>
            </a:r>
            <a:endParaRPr lang="zh-CN" altLang="en-US"/>
          </a:p>
          <a:p>
            <a:r>
              <a:rPr lang="zh-CN" altLang="en-US"/>
              <a:t>删去无用字段、字段重命名、转换</a:t>
            </a:r>
            <a:r>
              <a:rPr lang="en-US" altLang="zh-CN"/>
              <a:t>id</a:t>
            </a:r>
            <a:r>
              <a:rPr lang="zh-CN" altLang="en-US"/>
              <a:t>字段格式、去除了无用数据之后，我们得到了</a:t>
            </a:r>
            <a:r>
              <a:rPr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接下来是对点击数据的处理。</a:t>
            </a:r>
            <a:endParaRPr lang="zh-CN" altLang="en-US"/>
          </a:p>
          <a:p>
            <a:r>
              <a:rPr lang="zh-CN" altLang="en-US"/>
              <a:t>我们先将两个文件合并，</a:t>
            </a:r>
            <a:r>
              <a:rPr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得到50万条记录</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，根据每条记录的字段，可以划分为两部分：</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经过对这两个部分的</a:t>
            </a:r>
            <a:r>
              <a:rPr 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分析和数据量的统计</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，我们最后选用</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最后，我们将其分割为四元组，即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用户ID、新闻ID、新闻点击时间戳、浏览时间</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保存得到</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27186238条点击记录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，按照新闻点击时间戳start_ts进行排序</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endPar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我们直接读取上述处理过后的`log.csv` 文件，按行迭代。</a:t>
            </a:r>
            <a:endParaRPr lang="zh-CN" altLang="en-US"/>
          </a:p>
          <a:p>
            <a:r>
              <a:rPr lang="zh-CN" altLang="en-US"/>
              <a:t>具体来说，我们设置一个当前时间戳，每当新读取一行点击时间，用新时间戳减去当前时间戳得到时差delta，并让程序睡眠delta秒</a:t>
            </a:r>
            <a:endParaRPr lang="zh-CN" altLang="en-US"/>
          </a:p>
          <a:p>
            <a:r>
              <a:rPr lang="zh-CN" altLang="en-US"/>
              <a:t>睡眠完成后再将其写入到`click.log` 文件中，就完成了模拟日志生成。</a:t>
            </a:r>
            <a:endParaRPr lang="zh-CN" altLang="en-US"/>
          </a:p>
          <a:p>
            <a:r>
              <a:rPr lang="zh-CN" altLang="en-US"/>
              <a:t>由flume监视其改变，当有新的内容在文件末尾写入时，就将其采集给kafka消息队列中。</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第二部分是对模拟程序产生的日志文件进行</a:t>
            </a:r>
            <a:r>
              <a:rPr lang="en-US" altLang="zh-CN" dirty="0"/>
              <a:t>ETL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a:t>
            </a:r>
            <a:r>
              <a:rPr lang="en-US" altLang="zh-CN" dirty="0"/>
              <a:t>Flume</a:t>
            </a:r>
            <a:r>
              <a:rPr lang="zh-CN" altLang="en-US" dirty="0"/>
              <a:t>来监控点击日志文件的变化情况，如果有新增内容，</a:t>
            </a:r>
            <a:r>
              <a:rPr lang="en-US" altLang="zh-CN" dirty="0"/>
              <a:t>flume</a:t>
            </a:r>
            <a:r>
              <a:rPr lang="zh-CN" altLang="en-US" dirty="0"/>
              <a:t>会采集新增内容并发送至</a:t>
            </a:r>
            <a:r>
              <a:rPr lang="en-US" altLang="zh-CN" dirty="0"/>
              <a:t>Kafka</a:t>
            </a:r>
            <a:r>
              <a:rPr lang="zh-CN" altLang="en-US" dirty="0"/>
              <a:t>。</a:t>
            </a:r>
            <a:endParaRPr lang="en-US" altLang="zh-CN" dirty="0"/>
          </a:p>
          <a:p>
            <a:r>
              <a:rPr lang="zh-CN" altLang="en-US" dirty="0"/>
              <a:t>这里展示了</a:t>
            </a:r>
            <a:r>
              <a:rPr lang="en-US" altLang="zh-CN" dirty="0"/>
              <a:t>flume</a:t>
            </a:r>
            <a:r>
              <a:rPr lang="zh-CN" altLang="en-US" dirty="0"/>
              <a:t>的配置的文件的一部分。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kafka</a:t>
            </a:r>
            <a:r>
              <a:rPr lang="zh-CN" altLang="en-US" dirty="0"/>
              <a:t>是消息的中间件，负责消息的缓冲和解耦，我们使用了</a:t>
            </a:r>
            <a:r>
              <a:rPr lang="en-US" altLang="zh-CN" dirty="0" err="1"/>
              <a:t>kafka</a:t>
            </a:r>
            <a:r>
              <a:rPr lang="en-US" altLang="zh-CN" dirty="0"/>
              <a:t> sink</a:t>
            </a:r>
            <a:r>
              <a:rPr lang="zh-CN" altLang="en-US" dirty="0"/>
              <a:t>将</a:t>
            </a:r>
            <a:r>
              <a:rPr lang="en-US" altLang="zh-CN" dirty="0"/>
              <a:t>flume</a:t>
            </a:r>
            <a:r>
              <a:rPr lang="zh-CN" altLang="en-US" dirty="0"/>
              <a:t>采集的日志变化情况推送到</a:t>
            </a:r>
            <a:r>
              <a:rPr lang="en-US" altLang="zh-CN" dirty="0" err="1"/>
              <a:t>kafka</a:t>
            </a:r>
            <a:r>
              <a:rPr lang="zh-CN" altLang="en-US" dirty="0"/>
              <a:t>的</a:t>
            </a:r>
            <a:r>
              <a:rPr lang="en-US" altLang="zh-CN" dirty="0"/>
              <a:t>flume-topic</a:t>
            </a:r>
            <a:r>
              <a:rPr lang="zh-CN" altLang="en-US" dirty="0"/>
              <a:t>中，提供给</a:t>
            </a:r>
            <a:r>
              <a:rPr lang="en-US" altLang="zh-CN" dirty="0" err="1"/>
              <a:t>pyspark</a:t>
            </a:r>
            <a:r>
              <a:rPr lang="zh-CN" altLang="en-US" dirty="0"/>
              <a:t>程序进行消费和处理。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tags" Target="../tags/tag15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6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16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6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6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16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166.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167.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168.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15.png"/><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7" Type="http://schemas.openxmlformats.org/officeDocument/2006/relationships/slideLayout" Target="../slideLayouts/slideLayout1.xml"/><Relationship Id="rId16" Type="http://schemas.openxmlformats.org/officeDocument/2006/relationships/tags" Target="../tags/tag181.xml"/><Relationship Id="rId15" Type="http://schemas.openxmlformats.org/officeDocument/2006/relationships/image" Target="../media/image41.svg"/><Relationship Id="rId14" Type="http://schemas.openxmlformats.org/officeDocument/2006/relationships/image" Target="../media/image40.png"/><Relationship Id="rId13" Type="http://schemas.openxmlformats.org/officeDocument/2006/relationships/image" Target="../media/image39.svg"/><Relationship Id="rId12" Type="http://schemas.openxmlformats.org/officeDocument/2006/relationships/image" Target="../media/image38.png"/><Relationship Id="rId11" Type="http://schemas.openxmlformats.org/officeDocument/2006/relationships/image" Target="../media/image37.svg"/><Relationship Id="rId10" Type="http://schemas.openxmlformats.org/officeDocument/2006/relationships/image" Target="../media/image13.png"/><Relationship Id="rId1" Type="http://schemas.openxmlformats.org/officeDocument/2006/relationships/tags" Target="../tags/tag174.xml"/></Relationships>
</file>

<file path=ppt/slides/_rels/slide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32.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slideLayout" Target="../slideLayouts/slideLayout1.xml"/><Relationship Id="rId23" Type="http://schemas.openxmlformats.org/officeDocument/2006/relationships/tags" Target="../tags/tag204.xml"/><Relationship Id="rId22" Type="http://schemas.openxmlformats.org/officeDocument/2006/relationships/tags" Target="../tags/tag203.xml"/><Relationship Id="rId21" Type="http://schemas.openxmlformats.org/officeDocument/2006/relationships/tags" Target="../tags/tag202.xml"/><Relationship Id="rId20" Type="http://schemas.openxmlformats.org/officeDocument/2006/relationships/tags" Target="../tags/tag201.xml"/><Relationship Id="rId2" Type="http://schemas.openxmlformats.org/officeDocument/2006/relationships/tags" Target="../tags/tag185.xml"/><Relationship Id="rId19" Type="http://schemas.openxmlformats.org/officeDocument/2006/relationships/slide" Target="slide29.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slide" Target="slide27.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4" Type="http://schemas.openxmlformats.org/officeDocument/2006/relationships/notesSlide" Target="../notesSlides/notesSlide3.xml"/><Relationship Id="rId23" Type="http://schemas.openxmlformats.org/officeDocument/2006/relationships/slideLayout" Target="../slideLayouts/slideLayout1.xml"/><Relationship Id="rId22" Type="http://schemas.openxmlformats.org/officeDocument/2006/relationships/tags" Target="../tags/tag101.xml"/><Relationship Id="rId21" Type="http://schemas.openxmlformats.org/officeDocument/2006/relationships/image" Target="../media/image7.png"/><Relationship Id="rId20" Type="http://schemas.openxmlformats.org/officeDocument/2006/relationships/image" Target="../media/image6.png"/><Relationship Id="rId2" Type="http://schemas.openxmlformats.org/officeDocument/2006/relationships/tags" Target="../tags/tag87.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image" Target="../media/image5.svg"/><Relationship Id="rId11" Type="http://schemas.openxmlformats.org/officeDocument/2006/relationships/image" Target="../media/image4.png"/><Relationship Id="rId10" Type="http://schemas.openxmlformats.org/officeDocument/2006/relationships/tags" Target="../tags/tag93.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8" Type="http://schemas.openxmlformats.org/officeDocument/2006/relationships/notesSlide" Target="../notesSlides/notesSlide5.xml"/><Relationship Id="rId27" Type="http://schemas.openxmlformats.org/officeDocument/2006/relationships/slideLayout" Target="../slideLayouts/slideLayout1.xml"/><Relationship Id="rId26" Type="http://schemas.openxmlformats.org/officeDocument/2006/relationships/tags" Target="../tags/tag128.xml"/><Relationship Id="rId25" Type="http://schemas.openxmlformats.org/officeDocument/2006/relationships/image" Target="../media/image8.png"/><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tags" Target="../tags/tag133.xml"/><Relationship Id="rId4" Type="http://schemas.openxmlformats.org/officeDocument/2006/relationships/tags" Target="../tags/tag132.xml"/><Relationship Id="rId32" Type="http://schemas.openxmlformats.org/officeDocument/2006/relationships/notesSlide" Target="../notesSlides/notesSlide6.xml"/><Relationship Id="rId31" Type="http://schemas.openxmlformats.org/officeDocument/2006/relationships/slideLayout" Target="../slideLayouts/slideLayout1.xml"/><Relationship Id="rId30" Type="http://schemas.openxmlformats.org/officeDocument/2006/relationships/tags" Target="../tags/tag150.xml"/><Relationship Id="rId3" Type="http://schemas.openxmlformats.org/officeDocument/2006/relationships/tags" Target="../tags/tag131.xml"/><Relationship Id="rId29" Type="http://schemas.openxmlformats.org/officeDocument/2006/relationships/tags" Target="../tags/tag149.xml"/><Relationship Id="rId28" Type="http://schemas.openxmlformats.org/officeDocument/2006/relationships/tags" Target="../tags/tag148.xml"/><Relationship Id="rId27" Type="http://schemas.openxmlformats.org/officeDocument/2006/relationships/tags" Target="../tags/tag147.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30.xml"/><Relationship Id="rId19" Type="http://schemas.openxmlformats.org/officeDocument/2006/relationships/tags" Target="../tags/tag139.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136.xml"/><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endPar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Flume</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46371" y="1740177"/>
            <a:ext cx="3658002" cy="923330"/>
          </a:xfrm>
          <a:prstGeom prst="rect">
            <a:avLst/>
          </a:prstGeom>
          <a:noFill/>
        </p:spPr>
        <p:txBody>
          <a:bodyPr wrap="square" rtlCol="0">
            <a:spAutoFit/>
          </a:bodyPr>
          <a:lstStyle/>
          <a:p>
            <a:r>
              <a:rPr lang="zh-CN" altLang="en-US" dirty="0"/>
              <a:t>使用 </a:t>
            </a:r>
            <a:r>
              <a:rPr lang="en-US" altLang="zh-CN" dirty="0"/>
              <a:t>Flume </a:t>
            </a:r>
            <a:r>
              <a:rPr lang="zh-CN" altLang="en-US" dirty="0"/>
              <a:t>来实时监控 </a:t>
            </a:r>
            <a:r>
              <a:rPr lang="en-US" altLang="zh-CN" dirty="0"/>
              <a:t>/opt/click.log </a:t>
            </a:r>
            <a:r>
              <a:rPr lang="zh-CN" altLang="en-US" dirty="0"/>
              <a:t>文件的新增内容，将其采集并发送至 </a:t>
            </a:r>
            <a:r>
              <a:rPr lang="en-US" altLang="zh-CN" dirty="0"/>
              <a:t>Kafka</a:t>
            </a:r>
            <a:endParaRPr lang="zh-CN" altLang="en-US" dirty="0"/>
          </a:p>
        </p:txBody>
      </p:sp>
      <p:sp>
        <p:nvSpPr>
          <p:cNvPr id="11" name="文本框 10"/>
          <p:cNvSpPr txBox="1"/>
          <p:nvPr/>
        </p:nvSpPr>
        <p:spPr>
          <a:xfrm>
            <a:off x="119497" y="2823833"/>
            <a:ext cx="6137562" cy="2031325"/>
          </a:xfrm>
          <a:prstGeom prst="rect">
            <a:avLst/>
          </a:prstGeom>
          <a:solidFill>
            <a:schemeClr val="bg2">
              <a:lumMod val="85000"/>
            </a:schemeClr>
          </a:solidFill>
        </p:spPr>
        <p:txBody>
          <a:bodyPr wrap="square">
            <a:spAutoFit/>
          </a:bodyPr>
          <a:lstStyle/>
          <a:p>
            <a:r>
              <a:rPr lang="zh-CN" altLang="en-US" dirty="0"/>
              <a:t>agent1.sources.r1.type = TAILDIR</a:t>
            </a:r>
            <a:endParaRPr lang="zh-CN" altLang="en-US" dirty="0"/>
          </a:p>
          <a:p>
            <a:r>
              <a:rPr lang="zh-CN" altLang="en-US" dirty="0"/>
              <a:t>agent1.sources.r1.filegroups = f1</a:t>
            </a:r>
            <a:endParaRPr lang="zh-CN" altLang="en-US" dirty="0"/>
          </a:p>
          <a:p>
            <a:r>
              <a:rPr lang="zh-CN" altLang="en-US" dirty="0"/>
              <a:t>agent1.sources.r1.filegroups.f1 = /opt/click.log</a:t>
            </a:r>
            <a:endParaRPr lang="zh-CN" altLang="en-US" dirty="0"/>
          </a:p>
          <a:p>
            <a:r>
              <a:rPr lang="zh-CN" altLang="en-US" dirty="0"/>
              <a:t>agent1.sources.r1.positionFile = /opt/flume-taildir.position</a:t>
            </a:r>
            <a:endParaRPr lang="en-US" altLang="zh-CN" dirty="0"/>
          </a:p>
          <a:p>
            <a:r>
              <a:rPr lang="en-US" altLang="zh-CN" dirty="0"/>
              <a:t>agent1.channels.c1.type = memory</a:t>
            </a:r>
            <a:endParaRPr lang="en-US" altLang="zh-CN" dirty="0"/>
          </a:p>
          <a:p>
            <a:r>
              <a:rPr lang="en-US" altLang="zh-CN" dirty="0"/>
              <a:t>agent1.channels.c1.capacity = 10000</a:t>
            </a:r>
            <a:endParaRPr lang="en-US" altLang="zh-CN" dirty="0"/>
          </a:p>
          <a:p>
            <a:r>
              <a:rPr lang="en-US" altLang="zh-CN" dirty="0"/>
              <a:t>agent1.channels.c1.transactionCapacity = 1000</a:t>
            </a:r>
            <a:endParaRPr lang="en-US" altLang="zh-CN" dirty="0"/>
          </a:p>
        </p:txBody>
      </p:sp>
      <p:sp>
        <p:nvSpPr>
          <p:cNvPr id="13" name="文本框 12"/>
          <p:cNvSpPr txBox="1"/>
          <p:nvPr/>
        </p:nvSpPr>
        <p:spPr>
          <a:xfrm>
            <a:off x="6437168" y="2043546"/>
            <a:ext cx="5484668"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TAILDIR Source</a:t>
            </a:r>
            <a:r>
              <a:rPr lang="zh-CN" altLang="en-US" dirty="0"/>
              <a:t>：专门用于监控一个或多个文件的“追加内容”。</a:t>
            </a:r>
            <a:endParaRPr lang="en-US" altLang="zh-CN" dirty="0"/>
          </a:p>
          <a:p>
            <a:pPr marL="285750" indent="-285750">
              <a:buFont typeface="Arial" panose="020B0604020202020204" pitchFamily="34" charset="0"/>
              <a:buChar char="•"/>
            </a:pPr>
            <a:r>
              <a:rPr lang="en-US" altLang="zh-CN" dirty="0"/>
              <a:t>filegroups.f1</a:t>
            </a:r>
            <a:r>
              <a:rPr lang="zh-CN" altLang="en-US" dirty="0"/>
              <a:t>：指定被监控的文件路径。</a:t>
            </a:r>
            <a:endParaRPr lang="en-US" altLang="zh-CN" dirty="0"/>
          </a:p>
          <a:p>
            <a:pPr marL="285750" indent="-285750">
              <a:buFont typeface="Arial" panose="020B0604020202020204" pitchFamily="34" charset="0"/>
              <a:buChar char="•"/>
            </a:pPr>
            <a:r>
              <a:rPr lang="en-US" altLang="zh-CN" dirty="0" err="1"/>
              <a:t>positionFile</a:t>
            </a:r>
            <a:r>
              <a:rPr lang="zh-CN" altLang="en-US" dirty="0"/>
              <a:t>：记录每个文件读取的偏移量，保证 </a:t>
            </a:r>
            <a:r>
              <a:rPr lang="en-US" altLang="zh-CN" dirty="0"/>
              <a:t>Flume </a:t>
            </a:r>
            <a:r>
              <a:rPr lang="zh-CN" altLang="en-US" dirty="0"/>
              <a:t>重启时不会丢失数据。</a:t>
            </a:r>
            <a:endParaRPr lang="en-US" altLang="zh-CN" dirty="0"/>
          </a:p>
          <a:p>
            <a:pPr marL="285750" indent="-285750">
              <a:buFont typeface="Arial" panose="020B0604020202020204" pitchFamily="34" charset="0"/>
              <a:buChar char="•"/>
            </a:pPr>
            <a:r>
              <a:rPr lang="en-US" altLang="zh-CN" dirty="0" err="1"/>
              <a:t>batchSize</a:t>
            </a:r>
            <a:r>
              <a:rPr lang="zh-CN" altLang="en-US" dirty="0"/>
              <a:t>：每次最多读取 </a:t>
            </a:r>
            <a:r>
              <a:rPr lang="en-US" altLang="zh-CN" dirty="0"/>
              <a:t>100 </a:t>
            </a:r>
            <a:r>
              <a:rPr lang="zh-CN" altLang="en-US" dirty="0"/>
              <a:t>行。</a:t>
            </a:r>
            <a:endParaRPr lang="en-US" altLang="zh-CN" dirty="0"/>
          </a:p>
          <a:p>
            <a:pPr marL="285750" indent="-285750">
              <a:buFont typeface="Arial" panose="020B0604020202020204" pitchFamily="34" charset="0"/>
              <a:buChar char="•"/>
            </a:pPr>
            <a:r>
              <a:rPr lang="en-US" altLang="zh-CN" dirty="0"/>
              <a:t>capacity=10000 </a:t>
            </a:r>
            <a:r>
              <a:rPr lang="zh-CN" altLang="en-US" dirty="0"/>
              <a:t>表示缓冲区总容量。</a:t>
            </a:r>
            <a:endParaRPr lang="en-US" altLang="zh-CN" dirty="0"/>
          </a:p>
          <a:p>
            <a:pPr marL="285750" indent="-285750">
              <a:buFont typeface="Arial" panose="020B0604020202020204" pitchFamily="34" charset="0"/>
              <a:buChar char="•"/>
            </a:pPr>
            <a:r>
              <a:rPr lang="en-US" altLang="zh-CN" dirty="0" err="1"/>
              <a:t>transactionCapacity</a:t>
            </a:r>
            <a:r>
              <a:rPr lang="en-US" altLang="zh-CN" dirty="0"/>
              <a:t>=1000 </a:t>
            </a:r>
            <a:r>
              <a:rPr lang="zh-CN" altLang="en-US" dirty="0"/>
              <a:t>表示每次事务处理最大数据量。</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Kafka</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14350" y="1868855"/>
            <a:ext cx="3658002" cy="2031325"/>
          </a:xfrm>
          <a:prstGeom prst="rect">
            <a:avLst/>
          </a:prstGeom>
          <a:noFill/>
        </p:spPr>
        <p:txBody>
          <a:bodyPr wrap="square" rtlCol="0">
            <a:spAutoFit/>
          </a:bodyPr>
          <a:lstStyle/>
          <a:p>
            <a:r>
              <a:rPr lang="en-US" altLang="zh-CN" dirty="0"/>
              <a:t>Kafka</a:t>
            </a:r>
            <a:r>
              <a:rPr lang="zh-CN" altLang="en-US" dirty="0"/>
              <a:t>是整个系统的消息缓冲和解耦中心，在这里是一个消息中间件，用于缓冲 </a:t>
            </a:r>
            <a:r>
              <a:rPr lang="en-US" altLang="zh-CN" dirty="0"/>
              <a:t>Flume </a:t>
            </a:r>
            <a:r>
              <a:rPr lang="zh-CN" altLang="en-US" dirty="0"/>
              <a:t>发过来的数据，提供给 </a:t>
            </a:r>
            <a:r>
              <a:rPr lang="en-US" altLang="zh-CN" dirty="0" err="1"/>
              <a:t>PySpark</a:t>
            </a:r>
            <a:r>
              <a:rPr lang="en-US" altLang="zh-CN" dirty="0"/>
              <a:t> </a:t>
            </a:r>
            <a:r>
              <a:rPr lang="zh-CN" altLang="en-US" dirty="0"/>
              <a:t>程序进行消费和处理。</a:t>
            </a:r>
            <a:endParaRPr lang="en-US" altLang="zh-CN" dirty="0"/>
          </a:p>
          <a:p>
            <a:r>
              <a:rPr lang="zh-CN" altLang="en-US" dirty="0"/>
              <a:t>使用 </a:t>
            </a:r>
            <a:r>
              <a:rPr lang="en-US" altLang="zh-CN" dirty="0"/>
              <a:t>Kafka Sink </a:t>
            </a:r>
            <a:r>
              <a:rPr lang="zh-CN" altLang="en-US" dirty="0"/>
              <a:t>将日志消息推送到 </a:t>
            </a:r>
            <a:r>
              <a:rPr lang="en-US" altLang="zh-CN" dirty="0"/>
              <a:t>Kafka </a:t>
            </a:r>
            <a:r>
              <a:rPr lang="zh-CN" altLang="en-US" dirty="0"/>
              <a:t>的 </a:t>
            </a:r>
            <a:r>
              <a:rPr lang="en-US" altLang="zh-CN" dirty="0"/>
              <a:t>flume-topic </a:t>
            </a:r>
            <a:r>
              <a:rPr lang="zh-CN" altLang="en-US" dirty="0"/>
              <a:t>中。</a:t>
            </a:r>
            <a:endParaRPr lang="zh-CN" altLang="en-US" dirty="0"/>
          </a:p>
        </p:txBody>
      </p:sp>
      <p:sp>
        <p:nvSpPr>
          <p:cNvPr id="11" name="文本框 10"/>
          <p:cNvSpPr txBox="1"/>
          <p:nvPr/>
        </p:nvSpPr>
        <p:spPr>
          <a:xfrm>
            <a:off x="5259533" y="2145853"/>
            <a:ext cx="6475268" cy="1477328"/>
          </a:xfrm>
          <a:prstGeom prst="rect">
            <a:avLst/>
          </a:prstGeom>
          <a:solidFill>
            <a:schemeClr val="bg2">
              <a:lumMod val="85000"/>
            </a:schemeClr>
          </a:solidFill>
        </p:spPr>
        <p:txBody>
          <a:bodyPr wrap="square">
            <a:spAutoFit/>
          </a:bodyPr>
          <a:lstStyle/>
          <a:p>
            <a:r>
              <a:rPr lang="en-US" altLang="zh-CN" dirty="0"/>
              <a:t>agent1.sinks.k1.type = </a:t>
            </a:r>
            <a:r>
              <a:rPr lang="en-US" altLang="zh-CN" dirty="0" err="1"/>
              <a:t>org.apache.flume.sink.kafka.KafkaSink</a:t>
            </a:r>
            <a:endParaRPr lang="en-US" altLang="zh-CN" dirty="0"/>
          </a:p>
          <a:p>
            <a:r>
              <a:rPr lang="en-US" altLang="zh-CN" dirty="0"/>
              <a:t>agent1.sinks.k1.topic = flume-topic</a:t>
            </a:r>
            <a:endParaRPr lang="en-US" altLang="zh-CN" dirty="0"/>
          </a:p>
          <a:p>
            <a:r>
              <a:rPr lang="en-US" altLang="zh-CN" dirty="0"/>
              <a:t>agent1.sinks.k1.brokerList = localhost:9092</a:t>
            </a:r>
            <a:endParaRPr lang="en-US" altLang="zh-CN" dirty="0"/>
          </a:p>
          <a:p>
            <a:r>
              <a:rPr lang="fr-FR" altLang="zh-CN" dirty="0"/>
              <a:t>agent1.sources.r1.channels = c1</a:t>
            </a:r>
            <a:endParaRPr lang="fr-FR" altLang="zh-CN" dirty="0"/>
          </a:p>
          <a:p>
            <a:r>
              <a:rPr lang="fr-FR" altLang="zh-CN" dirty="0"/>
              <a:t>agent1.sinks.k1.channel = c1</a:t>
            </a:r>
            <a:endParaRPr lang="fr-FR"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5006114"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Spark Streaming</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5" name="直接箭头连接符 14"/>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16" name="椭圆 15"/>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8" name="直接连接符 17"/>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20" name="TextBox 81"/>
          <p:cNvSpPr txBox="1">
            <a:spLocks noChangeArrowheads="1"/>
          </p:cNvSpPr>
          <p:nvPr/>
        </p:nvSpPr>
        <p:spPr bwMode="auto">
          <a:xfrm>
            <a:off x="4817746" y="4973320"/>
            <a:ext cx="4341158" cy="58477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从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读取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1" name="直接连接符 20"/>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23" name="TextBox 87"/>
          <p:cNvSpPr txBox="1">
            <a:spLocks noChangeArrowheads="1"/>
          </p:cNvSpPr>
          <p:nvPr/>
        </p:nvSpPr>
        <p:spPr bwMode="auto">
          <a:xfrm>
            <a:off x="827405" y="3163570"/>
            <a:ext cx="3905882" cy="553998"/>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每条数据被读取为一行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25" name="椭圆 24"/>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7" name="直接连接符 26"/>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0"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 </a:t>
            </a: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的值转换为字符串，计算出 </a:t>
            </a:r>
            <a:r>
              <a:rPr lang="en-US" sz="16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1" name="直接连接符 30"/>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101"/>
          <p:cNvSpPr txBox="1">
            <a:spLocks noChangeArrowheads="1"/>
          </p:cNvSpPr>
          <p:nvPr/>
        </p:nvSpPr>
        <p:spPr bwMode="auto">
          <a:xfrm>
            <a:off x="1821252" y="2087849"/>
            <a:ext cx="3821430" cy="32316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连接</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，更新数据库中的表</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3" name="直接连接符 32"/>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34" name="TextBox 108"/>
          <p:cNvSpPr txBox="1">
            <a:spLocks noChangeArrowheads="1"/>
          </p:cNvSpPr>
          <p:nvPr/>
        </p:nvSpPr>
        <p:spPr bwMode="auto">
          <a:xfrm>
            <a:off x="7941658" y="1887083"/>
            <a:ext cx="3523615" cy="553998"/>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完成</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ETL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步骤，将点击事件保存到数据库</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5" name="直接连接符 34"/>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椭圆 37"/>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500"/>
                                        <p:tgtEl>
                                          <p:spTgt spid="3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right)">
                                      <p:cBhvr>
                                        <p:cTn id="63" dur="500"/>
                                        <p:tgtEl>
                                          <p:spTgt spid="31"/>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0" grpId="0"/>
      <p:bldP spid="23" grpId="0"/>
      <p:bldP spid="25" grpId="0" bldLvl="0" animBg="1"/>
      <p:bldP spid="30" grpId="0"/>
      <p:bldP spid="32" grpId="0"/>
      <p:bldP spid="34" grpId="0"/>
      <p:bldP spid="37" grpId="0" bldLvl="0" animBg="1"/>
      <p:bldP spid="3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3917048" y="2691765"/>
            <a:ext cx="4356001"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a:t>
            </a:r>
            <a:r>
              <a:rPr lang="en-US" altLang="zh-CN" dirty="0"/>
              <a:t> </a:t>
            </a:r>
            <a:r>
              <a:rPr lang="zh-CN" altLang="en-US" dirty="0"/>
              <a:t>表</a:t>
            </a:r>
            <a:endParaRPr lang="zh-CN" altLang="en-US" dirty="0"/>
          </a:p>
        </p:txBody>
      </p:sp>
      <p:pic>
        <p:nvPicPr>
          <p:cNvPr id="14" name="图片 13"/>
          <p:cNvPicPr>
            <a:picLocks noChangeAspect="1"/>
          </p:cNvPicPr>
          <p:nvPr/>
        </p:nvPicPr>
        <p:blipFill>
          <a:blip r:embed="rId1"/>
          <a:stretch>
            <a:fillRect/>
          </a:stretch>
        </p:blipFill>
        <p:spPr>
          <a:xfrm>
            <a:off x="781016" y="1991023"/>
            <a:ext cx="5314984" cy="2913169"/>
          </a:xfrm>
          <a:prstGeom prst="rect">
            <a:avLst/>
          </a:prstGeom>
        </p:spPr>
      </p:pic>
      <p:sp>
        <p:nvSpPr>
          <p:cNvPr id="15" name="文本框 14"/>
          <p:cNvSpPr txBox="1"/>
          <p:nvPr/>
        </p:nvSpPr>
        <p:spPr>
          <a:xfrm>
            <a:off x="7058889" y="2222660"/>
            <a:ext cx="4080165" cy="2585323"/>
          </a:xfrm>
          <a:prstGeom prst="rect">
            <a:avLst/>
          </a:prstGeom>
          <a:noFill/>
        </p:spPr>
        <p:txBody>
          <a:bodyPr wrap="square" rtlCol="0">
            <a:spAutoFit/>
          </a:bodyPr>
          <a:lstStyle/>
          <a:p>
            <a:r>
              <a:rPr lang="zh-CN" altLang="en-US" dirty="0"/>
              <a:t>该表存储了所有的新闻信息，包含</a:t>
            </a:r>
            <a:endParaRPr lang="en-US" altLang="zh-CN" dirty="0"/>
          </a:p>
          <a:p>
            <a:pPr marL="285750" indent="-285750">
              <a:buFont typeface="Arial" panose="020B0604020202020204" pitchFamily="34" charset="0"/>
              <a:buChar char="•"/>
            </a:pPr>
            <a:r>
              <a:rPr lang="zh-CN" altLang="en-US" dirty="0"/>
              <a:t>新闻</a:t>
            </a:r>
            <a:r>
              <a:rPr lang="en-US" altLang="zh-CN" dirty="0"/>
              <a:t>ID</a:t>
            </a:r>
            <a:endParaRPr lang="en-US" altLang="zh-CN" dirty="0"/>
          </a:p>
          <a:p>
            <a:pPr marL="285750" indent="-285750">
              <a:buFont typeface="Arial" panose="020B0604020202020204" pitchFamily="34" charset="0"/>
              <a:buChar char="•"/>
            </a:pPr>
            <a:r>
              <a:rPr lang="zh-CN" altLang="en-US" dirty="0"/>
              <a:t>标题</a:t>
            </a:r>
            <a:r>
              <a:rPr lang="en-US" altLang="zh-CN" dirty="0"/>
              <a:t>headline</a:t>
            </a:r>
            <a:endParaRPr lang="en-US" altLang="zh-CN" dirty="0"/>
          </a:p>
          <a:p>
            <a:pPr marL="285750" indent="-285750">
              <a:buFont typeface="Arial" panose="020B0604020202020204" pitchFamily="34" charset="0"/>
              <a:buChar char="•"/>
            </a:pPr>
            <a:r>
              <a:rPr lang="zh-CN" altLang="en-US" dirty="0"/>
              <a:t>内容</a:t>
            </a:r>
            <a:r>
              <a:rPr lang="en-US" altLang="zh-CN" dirty="0"/>
              <a:t>content</a:t>
            </a:r>
            <a:endParaRPr lang="en-US" altLang="zh-CN" dirty="0"/>
          </a:p>
          <a:p>
            <a:pPr marL="285750" indent="-285750">
              <a:buFont typeface="Arial" panose="020B0604020202020204" pitchFamily="34" charset="0"/>
              <a:buChar char="•"/>
            </a:pPr>
            <a:r>
              <a:rPr lang="zh-CN" altLang="en-US" dirty="0"/>
              <a:t>类别</a:t>
            </a:r>
            <a:r>
              <a:rPr lang="en-US" altLang="zh-CN" dirty="0"/>
              <a:t>category</a:t>
            </a:r>
            <a:endParaRPr lang="en-US" altLang="zh-CN" dirty="0"/>
          </a:p>
          <a:p>
            <a:pPr marL="285750" indent="-285750">
              <a:buFont typeface="Arial" panose="020B0604020202020204" pitchFamily="34" charset="0"/>
              <a:buChar char="•"/>
            </a:pPr>
            <a:r>
              <a:rPr lang="zh-CN" altLang="en-US" dirty="0"/>
              <a:t>主题</a:t>
            </a:r>
            <a:r>
              <a:rPr lang="en-US" altLang="zh-CN" dirty="0"/>
              <a:t>topic</a:t>
            </a:r>
            <a:endParaRPr lang="en-US" altLang="zh-CN" dirty="0"/>
          </a:p>
          <a:p>
            <a:pPr marL="285750" indent="-285750">
              <a:buFont typeface="Arial" panose="020B0604020202020204" pitchFamily="34" charset="0"/>
              <a:buChar char="•"/>
            </a:pPr>
            <a:r>
              <a:rPr lang="zh-CN" altLang="en-US" dirty="0"/>
              <a:t>总浏览次数</a:t>
            </a:r>
            <a:r>
              <a:rPr lang="en-US" altLang="zh-CN" dirty="0" err="1"/>
              <a:t>total_browse_num</a:t>
            </a:r>
            <a:endParaRPr lang="en-US" altLang="zh-CN" dirty="0"/>
          </a:p>
          <a:p>
            <a:pPr marL="285750" indent="-285750">
              <a:buFont typeface="Arial" panose="020B0604020202020204" pitchFamily="34" charset="0"/>
              <a:buChar char="•"/>
            </a:pPr>
            <a:r>
              <a:rPr lang="zh-CN" altLang="en-US" dirty="0"/>
              <a:t>总浏览时长</a:t>
            </a:r>
            <a:r>
              <a:rPr lang="en-US" altLang="zh-CN" dirty="0" err="1"/>
              <a:t>total_browse_duration</a:t>
            </a:r>
            <a:endParaRPr lang="zh-CN" altLang="en-US" dirty="0"/>
          </a:p>
          <a:p>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t_news_browse_record</a:t>
            </a:r>
            <a:r>
              <a:rPr lang="en-US" altLang="zh-CN" dirty="0"/>
              <a:t> </a:t>
            </a:r>
            <a:r>
              <a:rPr lang="zh-CN" altLang="en-US" dirty="0"/>
              <a:t>表</a:t>
            </a:r>
            <a:endParaRPr lang="zh-CN" altLang="en-US" dirty="0"/>
          </a:p>
        </p:txBody>
      </p:sp>
      <p:sp>
        <p:nvSpPr>
          <p:cNvPr id="15" name="文本框 14"/>
          <p:cNvSpPr txBox="1"/>
          <p:nvPr/>
        </p:nvSpPr>
        <p:spPr>
          <a:xfrm>
            <a:off x="7031180" y="1079660"/>
            <a:ext cx="4080165" cy="5078313"/>
          </a:xfrm>
          <a:prstGeom prst="rect">
            <a:avLst/>
          </a:prstGeom>
          <a:noFill/>
        </p:spPr>
        <p:txBody>
          <a:bodyPr wrap="square" rtlCol="0">
            <a:spAutoFit/>
          </a:bodyPr>
          <a:lstStyle/>
          <a:p>
            <a:r>
              <a:rPr lang="zh-CN" altLang="en-US" dirty="0"/>
              <a:t>该表存储用户的新闻浏览记录，包括用户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r>
              <a:rPr lang="zh-CN" altLang="en-US" dirty="0"/>
              <a:t>我们将时间都以整数表示，在具体需要显示时再将其转换，目的是便于建立索引、加快诸如根据天数统计相关信息的速度。</a:t>
            </a:r>
            <a:endParaRPr lang="zh-CN" altLang="en-US" dirty="0"/>
          </a:p>
          <a:p>
            <a:endParaRPr lang="zh-CN" altLang="en-US" dirty="0"/>
          </a:p>
          <a:p>
            <a:r>
              <a:rPr lang="zh-CN" altLang="en-US" dirty="0"/>
              <a:t>此外建立了索引，分别加快了：</a:t>
            </a:r>
            <a:endParaRPr lang="zh-CN" altLang="en-US" dirty="0"/>
          </a:p>
          <a:p>
            <a:r>
              <a:rPr lang="en-US" altLang="zh-CN" dirty="0"/>
              <a:t>1. </a:t>
            </a:r>
            <a:r>
              <a:rPr lang="zh-CN" altLang="en-US" dirty="0"/>
              <a:t>用户</a:t>
            </a:r>
            <a:r>
              <a:rPr lang="en-US" altLang="zh-CN" dirty="0"/>
              <a:t>ID</a:t>
            </a:r>
            <a:r>
              <a:rPr lang="zh-CN" altLang="en-US" dirty="0"/>
              <a:t>索引：加快针对某些用户浏览情况的查询</a:t>
            </a:r>
            <a:endParaRPr lang="zh-CN" altLang="en-US" dirty="0"/>
          </a:p>
          <a:p>
            <a:r>
              <a:rPr lang="en-US" altLang="zh-CN" dirty="0"/>
              <a:t>2. </a:t>
            </a:r>
            <a:r>
              <a:rPr lang="zh-CN" altLang="en-US" dirty="0"/>
              <a:t>新闻</a:t>
            </a:r>
            <a:r>
              <a:rPr lang="en-US" altLang="zh-CN" dirty="0"/>
              <a:t>ID</a:t>
            </a:r>
            <a:r>
              <a:rPr lang="zh-CN" altLang="en-US" dirty="0"/>
              <a:t>索引：加快针对某些</a:t>
            </a:r>
            <a:r>
              <a:rPr lang="en-US" altLang="zh-CN" dirty="0"/>
              <a:t>/</a:t>
            </a:r>
            <a:r>
              <a:rPr lang="zh-CN" altLang="en-US" dirty="0"/>
              <a:t>某类新闻被点击情况的查询</a:t>
            </a:r>
            <a:endParaRPr lang="zh-CN" altLang="en-US" dirty="0"/>
          </a:p>
          <a:p>
            <a:r>
              <a:rPr lang="en-US" altLang="zh-CN" dirty="0"/>
              <a:t>3. </a:t>
            </a:r>
            <a:r>
              <a:rPr lang="zh-CN" altLang="en-US" dirty="0"/>
              <a:t>时间戳</a:t>
            </a:r>
            <a:r>
              <a:rPr lang="en-US" altLang="zh-CN" dirty="0" err="1"/>
              <a:t>start_ts</a:t>
            </a:r>
            <a:r>
              <a:rPr lang="zh-CN" altLang="en-US" dirty="0"/>
              <a:t>和天戳</a:t>
            </a:r>
            <a:r>
              <a:rPr lang="en-US" altLang="zh-CN" dirty="0" err="1"/>
              <a:t>start_day</a:t>
            </a:r>
            <a:r>
              <a:rPr lang="zh-CN" altLang="en-US" dirty="0"/>
              <a:t>索引：加快针对某个时间段的用户浏览情况和新闻被点击情况的查询</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791845" y="1755785"/>
            <a:ext cx="4549271" cy="4509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t_news_daily_category</a:t>
            </a:r>
            <a:r>
              <a:rPr lang="en-US" altLang="zh-CN" dirty="0"/>
              <a:t> </a:t>
            </a:r>
            <a:r>
              <a:rPr lang="zh-CN" altLang="en-US" dirty="0"/>
              <a:t>表</a:t>
            </a:r>
            <a:endParaRPr lang="zh-CN" altLang="en-US" dirty="0"/>
          </a:p>
        </p:txBody>
      </p:sp>
      <p:sp>
        <p:nvSpPr>
          <p:cNvPr id="15" name="文本框 14"/>
          <p:cNvSpPr txBox="1"/>
          <p:nvPr/>
        </p:nvSpPr>
        <p:spPr>
          <a:xfrm>
            <a:off x="6767943" y="2285098"/>
            <a:ext cx="4274129" cy="2585323"/>
          </a:xfrm>
          <a:prstGeom prst="rect">
            <a:avLst/>
          </a:prstGeom>
          <a:noFill/>
        </p:spPr>
        <p:txBody>
          <a:bodyPr wrap="square" rtlCol="0">
            <a:spAutoFit/>
          </a:bodyPr>
          <a:lstStyle/>
          <a:p>
            <a:r>
              <a:rPr lang="zh-CN" altLang="en-US" dirty="0"/>
              <a:t>该表存储某天某类别的新闻被浏览的次数和持续时间。作为冗余表，他可以被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pic>
        <p:nvPicPr>
          <p:cNvPr id="4" name="图片 3"/>
          <p:cNvPicPr>
            <a:picLocks noChangeAspect="1"/>
          </p:cNvPicPr>
          <p:nvPr/>
        </p:nvPicPr>
        <p:blipFill>
          <a:blip r:embed="rId1"/>
          <a:stretch>
            <a:fillRect/>
          </a:stretch>
        </p:blipFill>
        <p:spPr>
          <a:xfrm>
            <a:off x="791845" y="2369127"/>
            <a:ext cx="4764548" cy="254770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t_news_current_popularity </a:t>
            </a:r>
            <a:r>
              <a:rPr lang="zh-CN" altLang="en-US" dirty="0"/>
              <a:t>表</a:t>
            </a:r>
            <a:endParaRPr lang="zh-CN" altLang="en-US" dirty="0"/>
          </a:p>
        </p:txBody>
      </p:sp>
      <p:sp>
        <p:nvSpPr>
          <p:cNvPr id="15" name="文本框 14"/>
          <p:cNvSpPr txBox="1"/>
          <p:nvPr/>
        </p:nvSpPr>
        <p:spPr>
          <a:xfrm>
            <a:off x="6767943" y="2285098"/>
            <a:ext cx="4274129" cy="2584450"/>
          </a:xfrm>
          <a:prstGeom prst="rect">
            <a:avLst/>
          </a:prstGeom>
          <a:noFill/>
        </p:spPr>
        <p:txBody>
          <a:bodyPr wrap="square" rtlCol="0">
            <a:spAutoFit/>
          </a:bodyPr>
          <a:lstStyle/>
          <a:p>
            <a:r>
              <a:rPr lang="zh-CN" altLang="en-US" dirty="0"/>
              <a:t>该表存储最近半个月内各新闻浏览量的增速。作为冗余表，这些数据可以从</a:t>
            </a:r>
            <a:r>
              <a:rPr lang="en-US" altLang="zh-CN" dirty="0" err="1"/>
              <a:t>t_news_browse_record</a:t>
            </a:r>
            <a:r>
              <a:rPr lang="zh-CN" altLang="en-US" dirty="0"/>
              <a:t>中被直接计算出来，但是由于</a:t>
            </a:r>
            <a:r>
              <a:rPr lang="en-US" altLang="zh-CN" dirty="0" err="1"/>
              <a:t>t_news_browse_record</a:t>
            </a:r>
            <a:r>
              <a:rPr lang="zh-CN" altLang="en-US" dirty="0"/>
              <a:t>的行数过多，与</a:t>
            </a:r>
            <a:r>
              <a:rPr lang="en-US" altLang="zh-CN" dirty="0"/>
              <a:t>t_news</a:t>
            </a:r>
            <a:r>
              <a:rPr lang="zh-CN" altLang="en-US" dirty="0"/>
              <a:t>表进行</a:t>
            </a:r>
            <a:r>
              <a:rPr lang="en-US" altLang="zh-CN" dirty="0"/>
              <a:t>JOIN</a:t>
            </a:r>
            <a:r>
              <a:rPr lang="zh-CN" altLang="en-US" dirty="0"/>
              <a:t>操作时会导致查询时间大量增加。因此我们在数据库</a:t>
            </a:r>
            <a:r>
              <a:rPr lang="zh-CN" altLang="en-US" dirty="0" err="1"/>
              <a:t>中添加该表，并通过定时任务定期更新该表数据</a:t>
            </a:r>
            <a:r>
              <a:rPr lang="zh-CN" altLang="en-US" dirty="0"/>
              <a:t>，大大提升实时推荐时</a:t>
            </a:r>
            <a:r>
              <a:rPr lang="zh-CN" altLang="en-US" dirty="0"/>
              <a:t>的查询效率。</a:t>
            </a:r>
            <a:endParaRPr lang="zh-CN" altLang="en-US" dirty="0"/>
          </a:p>
        </p:txBody>
      </p:sp>
      <p:pic>
        <p:nvPicPr>
          <p:cNvPr id="3" name="图片 2"/>
          <p:cNvPicPr>
            <a:picLocks noChangeAspect="1"/>
          </p:cNvPicPr>
          <p:nvPr/>
        </p:nvPicPr>
        <p:blipFill>
          <a:blip r:embed="rId1"/>
          <a:stretch>
            <a:fillRect/>
          </a:stretch>
        </p:blipFill>
        <p:spPr>
          <a:xfrm>
            <a:off x="512445" y="2530475"/>
            <a:ext cx="5715000" cy="15335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101783" y="2691765"/>
            <a:ext cx="3987165"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Analysis Serve</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查询单个新闻的生命周期</a:t>
            </a:r>
            <a:endParaRPr dirty="0"/>
          </a:p>
        </p:txBody>
      </p:sp>
      <p:sp>
        <p:nvSpPr>
          <p:cNvPr id="15" name="文本框 14"/>
          <p:cNvSpPr txBox="1"/>
          <p:nvPr/>
        </p:nvSpPr>
        <p:spPr>
          <a:xfrm>
            <a:off x="536053" y="2186673"/>
            <a:ext cx="4274129" cy="922020"/>
          </a:xfrm>
          <a:prstGeom prst="rect">
            <a:avLst/>
          </a:prstGeom>
          <a:noFill/>
        </p:spPr>
        <p:txBody>
          <a:bodyPr wrap="square" rtlCol="0">
            <a:spAutoFit/>
          </a:bodyPr>
          <a:lstStyle/>
          <a:p>
            <a:r>
              <a:t>首先由用户输入新闻标题，使用后端提供的新闻标题的模糊匹配功能，选取需要查询的新闻标题。</a:t>
            </a:r>
          </a:p>
        </p:txBody>
      </p:sp>
      <p:pic>
        <p:nvPicPr>
          <p:cNvPr id="2" name="图片 1"/>
          <p:cNvPicPr>
            <a:picLocks noChangeAspect="1"/>
          </p:cNvPicPr>
          <p:nvPr/>
        </p:nvPicPr>
        <p:blipFill>
          <a:blip r:embed="rId1"/>
          <a:stretch>
            <a:fillRect/>
          </a:stretch>
        </p:blipFill>
        <p:spPr>
          <a:xfrm>
            <a:off x="4895215" y="2070100"/>
            <a:ext cx="3573780" cy="1038860"/>
          </a:xfrm>
          <a:prstGeom prst="rect">
            <a:avLst/>
          </a:prstGeom>
        </p:spPr>
      </p:pic>
      <p:pic>
        <p:nvPicPr>
          <p:cNvPr id="6" name="图片 5"/>
          <p:cNvPicPr>
            <a:picLocks noChangeAspect="1"/>
          </p:cNvPicPr>
          <p:nvPr/>
        </p:nvPicPr>
        <p:blipFill>
          <a:blip r:embed="rId2"/>
          <a:stretch>
            <a:fillRect/>
          </a:stretch>
        </p:blipFill>
        <p:spPr>
          <a:xfrm>
            <a:off x="8957310" y="1226185"/>
            <a:ext cx="2917190" cy="2372995"/>
          </a:xfrm>
          <a:prstGeom prst="rect">
            <a:avLst/>
          </a:prstGeom>
        </p:spPr>
      </p:pic>
      <p:sp>
        <p:nvSpPr>
          <p:cNvPr id="7" name="文本框 6"/>
          <p:cNvSpPr txBox="1"/>
          <p:nvPr/>
        </p:nvSpPr>
        <p:spPr>
          <a:xfrm>
            <a:off x="508748" y="4082783"/>
            <a:ext cx="4274129" cy="922020"/>
          </a:xfrm>
          <a:prstGeom prst="rect">
            <a:avLst/>
          </a:prstGeom>
          <a:noFill/>
        </p:spPr>
        <p:txBody>
          <a:bodyPr wrap="square" rtlCol="0">
            <a:spAutoFit/>
          </a:bodyPr>
          <a:p>
            <a:r>
              <a:t>然后根据新闻标题，由后端服务查找指定新闻在指定时间内的日浏览量变化，前端使用折线图进行展示。</a:t>
            </a:r>
          </a:p>
        </p:txBody>
      </p:sp>
      <p:pic>
        <p:nvPicPr>
          <p:cNvPr id="9" name="图片 8"/>
          <p:cNvPicPr>
            <a:picLocks noChangeAspect="1"/>
          </p:cNvPicPr>
          <p:nvPr/>
        </p:nvPicPr>
        <p:blipFill>
          <a:blip r:embed="rId3"/>
          <a:stretch>
            <a:fillRect/>
          </a:stretch>
        </p:blipFill>
        <p:spPr>
          <a:xfrm>
            <a:off x="5266055" y="4228465"/>
            <a:ext cx="6082665" cy="736600"/>
          </a:xfrm>
          <a:prstGeom prst="rect">
            <a:avLst/>
          </a:prstGeom>
        </p:spPr>
      </p:pic>
      <p:sp>
        <p:nvSpPr>
          <p:cNvPr id="10" name="右箭头 9"/>
          <p:cNvSpPr/>
          <p:nvPr/>
        </p:nvSpPr>
        <p:spPr>
          <a:xfrm>
            <a:off x="8427085" y="1498600"/>
            <a:ext cx="545465" cy="2188210"/>
          </a:xfrm>
          <a:prstGeom prst="rightArrow">
            <a:avLst/>
          </a:prstGeom>
          <a:solidFill>
            <a:schemeClr val="accent1">
              <a:lumMod val="75000"/>
            </a:scheme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1"/>
            </p:custData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gridCol w="3216910"/>
                <a:gridCol w="3366135"/>
              </a:tblGrid>
              <a:tr h="631825">
                <a:tc>
                  <a:txBody>
                    <a:bodyPr/>
                    <a:lstStyle/>
                    <a:p>
                      <a:pPr algn="ctr">
                        <a:lnSpc>
                          <a:spcPct val="100000"/>
                        </a:lnSpc>
                      </a:pPr>
                      <a:r>
                        <a:rPr lang="zh-CN" sz="1600" dirty="0">
                          <a:effectLst/>
                        </a:rPr>
                        <a:t>姓名</a:t>
                      </a:r>
                      <a:endParaRPr lang="zh-CN" sz="1600" dirty="0">
                        <a:effectLst/>
                      </a:endParaRPr>
                    </a:p>
                  </a:txBody>
                  <a:tcPr marL="0" marR="0" marT="76200" marB="76200" anchor="ctr"/>
                </a:tc>
                <a:tc>
                  <a:txBody>
                    <a:bodyPr/>
                    <a:lstStyle/>
                    <a:p>
                      <a:pPr algn="ctr">
                        <a:lnSpc>
                          <a:spcPct val="100000"/>
                        </a:lnSpc>
                      </a:pPr>
                      <a:r>
                        <a:rPr lang="zh-CN" sz="1600" dirty="0">
                          <a:effectLst/>
                        </a:rPr>
                        <a:t>学号</a:t>
                      </a:r>
                      <a:endParaRPr lang="zh-CN" sz="1600" dirty="0">
                        <a:effectLst/>
                      </a:endParaRPr>
                    </a:p>
                  </a:txBody>
                  <a:tcPr marL="0" marR="0" marT="76200" marB="76200" anchor="ctr"/>
                </a:tc>
                <a:tc>
                  <a:txBody>
                    <a:bodyPr/>
                    <a:lstStyle/>
                    <a:p>
                      <a:pPr algn="ctr">
                        <a:lnSpc>
                          <a:spcPct val="100000"/>
                        </a:lnSpc>
                      </a:pPr>
                      <a:r>
                        <a:rPr lang="zh-CN" altLang="en-US" sz="1600" dirty="0">
                          <a:effectLst/>
                        </a:rPr>
                        <a:t>任务贡献</a:t>
                      </a:r>
                      <a:endParaRPr lang="zh-CN" altLang="en-US" sz="1600" dirty="0">
                        <a:effectLst/>
                      </a:endParaRPr>
                    </a:p>
                  </a:txBody>
                  <a:tcPr marL="0" marR="0" marT="76200" marB="76200" anchor="ctr"/>
                </a:tc>
              </a:tr>
              <a:tr h="638175">
                <a:tc>
                  <a:txBody>
                    <a:bodyPr/>
                    <a:lstStyle/>
                    <a:p>
                      <a:pPr algn="ctr">
                        <a:lnSpc>
                          <a:spcPct val="100000"/>
                        </a:lnSpc>
                      </a:pPr>
                      <a:r>
                        <a:rPr lang="zh-CN" altLang="en-US" sz="1600" dirty="0">
                          <a:effectLst/>
                        </a:rPr>
                        <a:t> 陈茁扬</a:t>
                      </a:r>
                      <a:endParaRPr lang="zh-CN" altLang="en-US" sz="1600" dirty="0">
                        <a:effectLst/>
                      </a:endParaRPr>
                    </a:p>
                  </a:txBody>
                  <a:tcPr marL="0" marR="0" marT="0" marB="0" anchor="ctr"/>
                </a:tc>
                <a:tc>
                  <a:txBody>
                    <a:bodyPr/>
                    <a:lstStyle/>
                    <a:p>
                      <a:pPr algn="ctr">
                        <a:lnSpc>
                          <a:spcPct val="100000"/>
                        </a:lnSpc>
                      </a:pPr>
                      <a:r>
                        <a:rPr lang="zh-CN" altLang="en-US" sz="1600" dirty="0">
                          <a:effectLst/>
                        </a:rPr>
                        <a:t>2253721</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段子涛</a:t>
                      </a:r>
                      <a:endParaRPr lang="zh-CN" altLang="en-US" sz="1600" dirty="0">
                        <a:effectLst/>
                      </a:endParaRPr>
                    </a:p>
                  </a:txBody>
                  <a:tcPr marL="0" marR="0" marT="0" marB="0" anchor="ctr"/>
                </a:tc>
                <a:tc>
                  <a:txBody>
                    <a:bodyPr/>
                    <a:lstStyle/>
                    <a:p>
                      <a:pPr algn="ctr">
                        <a:lnSpc>
                          <a:spcPct val="100000"/>
                        </a:lnSpc>
                      </a:pPr>
                      <a:r>
                        <a:rPr lang="en-US" altLang="zh-CN" sz="1600" dirty="0">
                          <a:effectLst/>
                        </a:rPr>
                        <a:t>2254198</a:t>
                      </a:r>
                      <a:endParaRPr lang="en-US" altLang="zh-CN"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175">
                <a:tc>
                  <a:txBody>
                    <a:bodyPr/>
                    <a:lstStyle/>
                    <a:p>
                      <a:pPr algn="ctr">
                        <a:lnSpc>
                          <a:spcPct val="100000"/>
                        </a:lnSpc>
                      </a:pPr>
                      <a:r>
                        <a:rPr lang="zh-CN" altLang="en-US" sz="1600" dirty="0">
                          <a:effectLst/>
                        </a:rPr>
                        <a:t>王浩然</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奥泉瑞</a:t>
                      </a:r>
                      <a:endParaRPr lang="zh-CN" altLang="en-US" sz="1600" dirty="0">
                        <a:effectLst/>
                      </a:endParaRPr>
                    </a:p>
                  </a:txBody>
                  <a:tcPr marL="0" marR="0" marT="0" marB="0" anchor="ctr"/>
                </a:tc>
                <a:tc>
                  <a:txBody>
                    <a:bodyPr/>
                    <a:lstStyle/>
                    <a:p>
                      <a:pPr algn="ctr">
                        <a:lnSpc>
                          <a:spcPct val="100000"/>
                        </a:lnSpc>
                      </a:pPr>
                      <a:r>
                        <a:rPr lang="en-US" altLang="zh-CN" sz="1600" dirty="0">
                          <a:effectLst/>
                        </a:rPr>
                        <a:t>2250695</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endPar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查询某些种类的新闻的变化情况</a:t>
            </a:r>
            <a:endParaRPr dirty="0"/>
          </a:p>
        </p:txBody>
      </p:sp>
      <p:sp>
        <p:nvSpPr>
          <p:cNvPr id="15" name="文本框 14"/>
          <p:cNvSpPr txBox="1"/>
          <p:nvPr/>
        </p:nvSpPr>
        <p:spPr>
          <a:xfrm>
            <a:off x="536053" y="2186673"/>
            <a:ext cx="4274129" cy="645160"/>
          </a:xfrm>
          <a:prstGeom prst="rect">
            <a:avLst/>
          </a:prstGeom>
          <a:noFill/>
        </p:spPr>
        <p:txBody>
          <a:bodyPr wrap="square" rtlCol="0">
            <a:spAutoFit/>
          </a:bodyPr>
          <a:lstStyle/>
          <a:p>
            <a:r>
              <a:t>后端获取新闻种类后，用户可以选择需要查询的新闻种类。</a:t>
            </a:r>
          </a:p>
        </p:txBody>
      </p:sp>
      <p:sp>
        <p:nvSpPr>
          <p:cNvPr id="7" name="文本框 6"/>
          <p:cNvSpPr txBox="1"/>
          <p:nvPr/>
        </p:nvSpPr>
        <p:spPr>
          <a:xfrm>
            <a:off x="508748" y="4082783"/>
            <a:ext cx="4274129" cy="922020"/>
          </a:xfrm>
          <a:prstGeom prst="rect">
            <a:avLst/>
          </a:prstGeom>
          <a:noFill/>
        </p:spPr>
        <p:txBody>
          <a:bodyPr wrap="square" rtlCol="0">
            <a:spAutoFit/>
          </a:bodyPr>
          <a:p>
            <a:r>
              <a:t>根据所选新闻种类，可以查询多个新闻种类在指定时间内日浏览数的变化，前端使用折线图进行展示。</a:t>
            </a:r>
          </a:p>
        </p:txBody>
      </p:sp>
      <p:sp>
        <p:nvSpPr>
          <p:cNvPr id="10" name="右箭头 9"/>
          <p:cNvSpPr/>
          <p:nvPr/>
        </p:nvSpPr>
        <p:spPr>
          <a:xfrm>
            <a:off x="8427085" y="1498600"/>
            <a:ext cx="545465" cy="2188210"/>
          </a:xfrm>
          <a:prstGeom prst="rightArrow">
            <a:avLst/>
          </a:prstGeom>
          <a:solidFill>
            <a:schemeClr val="accent1">
              <a:lumMod val="75000"/>
            </a:scheme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96915" y="2308860"/>
            <a:ext cx="2630170" cy="567690"/>
          </a:xfrm>
          <a:prstGeom prst="rect">
            <a:avLst/>
          </a:prstGeom>
        </p:spPr>
      </p:pic>
      <p:pic>
        <p:nvPicPr>
          <p:cNvPr id="4" name="图片 3"/>
          <p:cNvPicPr>
            <a:picLocks noChangeAspect="1"/>
          </p:cNvPicPr>
          <p:nvPr/>
        </p:nvPicPr>
        <p:blipFill>
          <a:blip r:embed="rId2"/>
          <a:stretch>
            <a:fillRect/>
          </a:stretch>
        </p:blipFill>
        <p:spPr>
          <a:xfrm>
            <a:off x="9135110" y="1164590"/>
            <a:ext cx="2681605" cy="2856230"/>
          </a:xfrm>
          <a:prstGeom prst="rect">
            <a:avLst/>
          </a:prstGeom>
        </p:spPr>
      </p:pic>
      <p:pic>
        <p:nvPicPr>
          <p:cNvPr id="12" name="图片 11"/>
          <p:cNvPicPr>
            <a:picLocks noChangeAspect="1"/>
          </p:cNvPicPr>
          <p:nvPr/>
        </p:nvPicPr>
        <p:blipFill>
          <a:blip r:embed="rId3"/>
          <a:stretch>
            <a:fillRect/>
          </a:stretch>
        </p:blipFill>
        <p:spPr>
          <a:xfrm>
            <a:off x="5497830" y="4083050"/>
            <a:ext cx="6318885" cy="8089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查询用户兴趣变化</a:t>
            </a:r>
            <a:endParaRPr dirty="0"/>
          </a:p>
        </p:txBody>
      </p:sp>
      <p:sp>
        <p:nvSpPr>
          <p:cNvPr id="15" name="文本框 14"/>
          <p:cNvSpPr txBox="1"/>
          <p:nvPr/>
        </p:nvSpPr>
        <p:spPr>
          <a:xfrm>
            <a:off x="583678" y="2803893"/>
            <a:ext cx="4274129" cy="1419860"/>
          </a:xfrm>
          <a:prstGeom prst="rect">
            <a:avLst/>
          </a:prstGeom>
          <a:noFill/>
        </p:spPr>
        <p:txBody>
          <a:bodyPr wrap="square" rtlCol="0">
            <a:spAutoFit/>
          </a:bodyPr>
          <a:lstStyle/>
          <a:p>
            <a:pPr>
              <a:lnSpc>
                <a:spcPct val="120000"/>
              </a:lnSpc>
            </a:pPr>
            <a:r>
              <a:rPr lang="zh-CN" altLang="en-US"/>
              <a:t>查询指定用户在指定时间内不同种类新闻的浏览偏向时，我们会先查询点击记录表中相关新闻的</a:t>
            </a:r>
            <a:r>
              <a:rPr lang="en-US" altLang="zh-CN"/>
              <a:t> ID</a:t>
            </a:r>
            <a:r>
              <a:rPr lang="zh-CN" altLang="en-US"/>
              <a:t>，然后统计这些新闻所属种类的出现</a:t>
            </a:r>
            <a:r>
              <a:rPr lang="zh-CN" altLang="en-US"/>
              <a:t>次数。</a:t>
            </a:r>
            <a:endParaRPr lang="zh-CN" altLang="en-US"/>
          </a:p>
        </p:txBody>
      </p:sp>
      <p:pic>
        <p:nvPicPr>
          <p:cNvPr id="2" name="图片 1"/>
          <p:cNvPicPr>
            <a:picLocks noChangeAspect="1"/>
          </p:cNvPicPr>
          <p:nvPr/>
        </p:nvPicPr>
        <p:blipFill>
          <a:blip r:embed="rId1"/>
          <a:stretch>
            <a:fillRect/>
          </a:stretch>
        </p:blipFill>
        <p:spPr>
          <a:xfrm>
            <a:off x="5102860" y="1165225"/>
            <a:ext cx="6874510" cy="1308100"/>
          </a:xfrm>
          <a:prstGeom prst="rect">
            <a:avLst/>
          </a:prstGeom>
        </p:spPr>
      </p:pic>
      <p:pic>
        <p:nvPicPr>
          <p:cNvPr id="6" name="图片 5"/>
          <p:cNvPicPr>
            <a:picLocks noChangeAspect="1"/>
          </p:cNvPicPr>
          <p:nvPr/>
        </p:nvPicPr>
        <p:blipFill>
          <a:blip r:embed="rId2"/>
          <a:stretch>
            <a:fillRect/>
          </a:stretch>
        </p:blipFill>
        <p:spPr>
          <a:xfrm>
            <a:off x="6085840" y="2541270"/>
            <a:ext cx="4908550" cy="33089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组合查询</a:t>
            </a:r>
            <a:endParaRPr dirty="0"/>
          </a:p>
        </p:txBody>
      </p:sp>
      <p:sp>
        <p:nvSpPr>
          <p:cNvPr id="15" name="文本框 14"/>
          <p:cNvSpPr txBox="1"/>
          <p:nvPr/>
        </p:nvSpPr>
        <p:spPr>
          <a:xfrm>
            <a:off x="583678" y="2357488"/>
            <a:ext cx="4274129" cy="2084070"/>
          </a:xfrm>
          <a:prstGeom prst="rect">
            <a:avLst/>
          </a:prstGeom>
          <a:noFill/>
        </p:spPr>
        <p:txBody>
          <a:bodyPr wrap="square" rtlCol="0">
            <a:spAutoFit/>
          </a:bodyPr>
          <a:lstStyle/>
          <a:p>
            <a:pPr>
              <a:lnSpc>
                <a:spcPct val="120000"/>
              </a:lnSpc>
            </a:pPr>
            <a:r>
              <a:rPr lang="zh-CN" altLang="en-US"/>
              <a:t>在模块下用户可以指定</a:t>
            </a:r>
            <a:r>
              <a:rPr lang="zh-CN" altLang="en-US">
                <a:sym typeface="+mn-ea"/>
              </a:rPr>
              <a:t>用户 ID、新闻标题长度、新闻内容长度、新闻种类、新闻主题、起始时间等多种条件和组合</a:t>
            </a:r>
            <a:r>
              <a:rPr lang="zh-CN" altLang="en-US"/>
              <a:t>，然后后端可以根据这些条件完成对用户浏览过的所有新闻的统计查询，得到满足所有指定条件的新闻的</a:t>
            </a:r>
            <a:r>
              <a:rPr lang="zh-CN" altLang="en-US"/>
              <a:t>信息。</a:t>
            </a:r>
            <a:endParaRPr lang="zh-CN" altLang="en-US"/>
          </a:p>
        </p:txBody>
      </p:sp>
      <p:pic>
        <p:nvPicPr>
          <p:cNvPr id="3" name="图片 2"/>
          <p:cNvPicPr>
            <a:picLocks noChangeAspect="1"/>
          </p:cNvPicPr>
          <p:nvPr/>
        </p:nvPicPr>
        <p:blipFill>
          <a:blip r:embed="rId1"/>
          <a:stretch>
            <a:fillRect/>
          </a:stretch>
        </p:blipFill>
        <p:spPr>
          <a:xfrm>
            <a:off x="5890260" y="1235710"/>
            <a:ext cx="5866765" cy="2546985"/>
          </a:xfrm>
          <a:prstGeom prst="rect">
            <a:avLst/>
          </a:prstGeom>
        </p:spPr>
      </p:pic>
      <p:pic>
        <p:nvPicPr>
          <p:cNvPr id="4" name="图片 3"/>
          <p:cNvPicPr>
            <a:picLocks noChangeAspect="1"/>
          </p:cNvPicPr>
          <p:nvPr/>
        </p:nvPicPr>
        <p:blipFill>
          <a:blip r:embed="rId2"/>
          <a:stretch>
            <a:fillRect/>
          </a:stretch>
        </p:blipFill>
        <p:spPr>
          <a:xfrm>
            <a:off x="5971540" y="4012565"/>
            <a:ext cx="5704205" cy="15570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爆款新闻分析</a:t>
            </a:r>
            <a:endParaRPr dirty="0"/>
          </a:p>
        </p:txBody>
      </p:sp>
      <p:sp>
        <p:nvSpPr>
          <p:cNvPr id="15" name="文本框 14"/>
          <p:cNvSpPr txBox="1"/>
          <p:nvPr/>
        </p:nvSpPr>
        <p:spPr>
          <a:xfrm>
            <a:off x="583678" y="1815198"/>
            <a:ext cx="4274129" cy="4076700"/>
          </a:xfrm>
          <a:prstGeom prst="rect">
            <a:avLst/>
          </a:prstGeom>
          <a:noFill/>
        </p:spPr>
        <p:txBody>
          <a:bodyPr wrap="square" rtlCol="0">
            <a:spAutoFit/>
          </a:bodyPr>
          <a:lstStyle/>
          <a:p>
            <a:pPr>
              <a:lnSpc>
                <a:spcPct val="120000"/>
              </a:lnSpc>
            </a:pPr>
            <a:r>
              <a:rPr lang="zh-CN" altLang="en-US"/>
              <a:t>为实现新闻的实时推荐，我们会从后端获取用户最新的二十条新闻浏览记录，选择最近浏览新闻中浏览最多的两个种类，然后从数据库中获取最近十五天内浏览量增长较快的十条新闻，推荐给用户。</a:t>
            </a:r>
            <a:endParaRPr lang="zh-CN" altLang="en-US"/>
          </a:p>
          <a:p>
            <a:pPr>
              <a:lnSpc>
                <a:spcPct val="120000"/>
              </a:lnSpc>
            </a:pPr>
            <a:endParaRPr lang="zh-CN" altLang="en-US"/>
          </a:p>
          <a:p>
            <a:pPr>
              <a:lnSpc>
                <a:spcPct val="120000"/>
              </a:lnSpc>
            </a:pPr>
            <a:r>
              <a:rPr lang="zh-CN" altLang="en-US"/>
              <a:t>为保证推荐的实时性，我们添加了 t_news_current_popularity 用于存储指定时间及此前十五天内各新闻的浏览量，并设置定时器任务每隔一段时间进行更新。</a:t>
            </a:r>
            <a:endParaRPr lang="zh-CN" altLang="en-US"/>
          </a:p>
        </p:txBody>
      </p:sp>
      <p:pic>
        <p:nvPicPr>
          <p:cNvPr id="2" name="图片 1"/>
          <p:cNvPicPr>
            <a:picLocks noChangeAspect="1"/>
          </p:cNvPicPr>
          <p:nvPr/>
        </p:nvPicPr>
        <p:blipFill>
          <a:blip r:embed="rId1"/>
          <a:stretch>
            <a:fillRect/>
          </a:stretch>
        </p:blipFill>
        <p:spPr>
          <a:xfrm>
            <a:off x="7125335" y="709930"/>
            <a:ext cx="3028315" cy="1948180"/>
          </a:xfrm>
          <a:prstGeom prst="rect">
            <a:avLst/>
          </a:prstGeom>
        </p:spPr>
      </p:pic>
      <p:pic>
        <p:nvPicPr>
          <p:cNvPr id="6" name="图片 5"/>
          <p:cNvPicPr>
            <a:picLocks noChangeAspect="1"/>
          </p:cNvPicPr>
          <p:nvPr/>
        </p:nvPicPr>
        <p:blipFill>
          <a:blip r:embed="rId2"/>
          <a:stretch>
            <a:fillRect/>
          </a:stretch>
        </p:blipFill>
        <p:spPr>
          <a:xfrm>
            <a:off x="5789930" y="2707640"/>
            <a:ext cx="5699760" cy="1119505"/>
          </a:xfrm>
          <a:prstGeom prst="rect">
            <a:avLst/>
          </a:prstGeom>
        </p:spPr>
      </p:pic>
      <p:pic>
        <p:nvPicPr>
          <p:cNvPr id="7" name="图片 6"/>
          <p:cNvPicPr>
            <a:picLocks noChangeAspect="1"/>
          </p:cNvPicPr>
          <p:nvPr/>
        </p:nvPicPr>
        <p:blipFill>
          <a:blip r:embed="rId3"/>
          <a:stretch>
            <a:fillRect/>
          </a:stretch>
        </p:blipFill>
        <p:spPr>
          <a:xfrm>
            <a:off x="6689090" y="4244975"/>
            <a:ext cx="3900805" cy="17043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4797"/>
          <a:stretch>
            <a:fillRect/>
          </a:stretch>
        </p:blipFill>
        <p:spPr>
          <a:xfrm>
            <a:off x="5622925" y="1187450"/>
            <a:ext cx="5544820" cy="4791075"/>
          </a:xfrm>
          <a:prstGeom prst="rect">
            <a:avLst/>
          </a:prstGeom>
        </p:spPr>
      </p:pic>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查询日志</a:t>
            </a:r>
            <a:endParaRPr dirty="0"/>
          </a:p>
        </p:txBody>
      </p:sp>
      <p:sp>
        <p:nvSpPr>
          <p:cNvPr id="15" name="文本框 14"/>
          <p:cNvSpPr txBox="1"/>
          <p:nvPr/>
        </p:nvSpPr>
        <p:spPr>
          <a:xfrm>
            <a:off x="583678" y="2743568"/>
            <a:ext cx="4274129" cy="1751965"/>
          </a:xfrm>
          <a:prstGeom prst="rect">
            <a:avLst/>
          </a:prstGeom>
          <a:noFill/>
        </p:spPr>
        <p:txBody>
          <a:bodyPr wrap="square" rtlCol="0">
            <a:spAutoFit/>
          </a:bodyPr>
          <a:lstStyle/>
          <a:p>
            <a:pPr>
              <a:lnSpc>
                <a:spcPct val="120000"/>
              </a:lnSpc>
            </a:pPr>
            <a:r>
              <a:rPr lang="zh-CN" altLang="en-US"/>
              <a:t>当我们调用 API 进行查询时，会将使用到的 SQL 语句与执行时间记录下来，以保存所有的 SQL 查询记录和查询时间，以便于后续对性能指标进行检验和优化，以及定位 bug。</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875213" y="2691765"/>
            <a:ext cx="2440940" cy="768350"/>
          </a:xfrm>
          <a:prstGeom prst="rect">
            <a:avLst/>
          </a:prstGeom>
          <a:noFill/>
        </p:spPr>
        <p:txBody>
          <a:bodyPr wrap="none" rtlCol="0">
            <a:spAutoFit/>
          </a:bodyPr>
          <a:lstStyle/>
          <a:p>
            <a:pPr algn="l"/>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UI</a:t>
            </a: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和演示</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6755"/>
            <a:chOff x="5798" y="1089"/>
            <a:chExt cx="7603" cy="1113"/>
          </a:xfrm>
        </p:grpSpPr>
        <p:sp>
          <p:nvSpPr>
            <p:cNvPr id="30" name="文本框 29"/>
            <p:cNvSpPr txBox="1"/>
            <p:nvPr/>
          </p:nvSpPr>
          <p:spPr>
            <a:xfrm>
              <a:off x="8103" y="1089"/>
              <a:ext cx="2993" cy="1113"/>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05</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870960" y="2598003"/>
            <a:ext cx="44500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感谢老师的指导</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 name="组合 1"/>
          <p:cNvGrpSpPr/>
          <p:nvPr/>
        </p:nvGrpSpPr>
        <p:grpSpPr>
          <a:xfrm>
            <a:off x="2539365" y="3642360"/>
            <a:ext cx="7050405" cy="398780"/>
            <a:chOff x="3950" y="5844"/>
            <a:chExt cx="11103" cy="628"/>
          </a:xfrm>
        </p:grpSpPr>
        <p:sp>
          <p:nvSpPr>
            <p:cNvPr id="3" name="文本框 2"/>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4" name="直接连接符 3"/>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64" name="组合 63"/>
          <p:cNvGrpSpPr/>
          <p:nvPr/>
        </p:nvGrpSpPr>
        <p:grpSpPr>
          <a:xfrm>
            <a:off x="1488440" y="1295400"/>
            <a:ext cx="9215755" cy="4631690"/>
            <a:chOff x="3988" y="1341"/>
            <a:chExt cx="14513" cy="7294"/>
          </a:xfrm>
        </p:grpSpPr>
        <p:sp>
          <p:nvSpPr>
            <p:cNvPr id="25" name="任意多边形 24"/>
            <p:cNvSpPr/>
            <p:nvPr/>
          </p:nvSpPr>
          <p:spPr>
            <a:xfrm>
              <a:off x="4144" y="1546"/>
              <a:ext cx="14137" cy="5207"/>
            </a:xfrm>
            <a:custGeom>
              <a:avLst/>
              <a:gdLst>
                <a:gd name="connisteX0" fmla="*/ 0 w 8976995"/>
                <a:gd name="connsiteY0" fmla="*/ 3306445 h 3306445"/>
                <a:gd name="connisteX1" fmla="*/ 1621155 w 8976995"/>
                <a:gd name="connsiteY1" fmla="*/ 2141220 h 3306445"/>
                <a:gd name="connisteX2" fmla="*/ 3165475 w 8976995"/>
                <a:gd name="connsiteY2" fmla="*/ 2758440 h 3306445"/>
                <a:gd name="connisteX3" fmla="*/ 4667250 w 8976995"/>
                <a:gd name="connsiteY3" fmla="*/ 1804035 h 3306445"/>
                <a:gd name="connisteX4" fmla="*/ 5944870 w 8976995"/>
                <a:gd name="connsiteY4" fmla="*/ 2260600 h 3306445"/>
                <a:gd name="connisteX5" fmla="*/ 7117080 w 8976995"/>
                <a:gd name="connsiteY5" fmla="*/ 1151255 h 3306445"/>
                <a:gd name="connisteX6" fmla="*/ 8976995 w 8976995"/>
                <a:gd name="connsiteY6" fmla="*/ 0 h 3306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8976995" h="3306445">
                  <a:moveTo>
                    <a:pt x="0" y="3306445"/>
                  </a:moveTo>
                  <a:lnTo>
                    <a:pt x="1621155" y="2141220"/>
                  </a:lnTo>
                  <a:lnTo>
                    <a:pt x="3165475" y="2758440"/>
                  </a:lnTo>
                  <a:lnTo>
                    <a:pt x="4667250" y="1804035"/>
                  </a:lnTo>
                  <a:lnTo>
                    <a:pt x="5944870" y="2260600"/>
                  </a:lnTo>
                  <a:lnTo>
                    <a:pt x="7117080" y="1151255"/>
                  </a:lnTo>
                  <a:lnTo>
                    <a:pt x="8976995" y="0"/>
                  </a:lnTo>
                </a:path>
              </a:pathLst>
            </a:custGeom>
            <a:noFill/>
            <a:ln w="28575">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5" name="椭圆 44"/>
            <p:cNvSpPr/>
            <p:nvPr/>
          </p:nvSpPr>
          <p:spPr>
            <a:xfrm>
              <a:off x="8966" y="5672"/>
              <a:ext cx="318" cy="318"/>
            </a:xfrm>
            <a:prstGeom prst="ellipse">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6" name="椭圆 45"/>
            <p:cNvSpPr/>
            <p:nvPr/>
          </p:nvSpPr>
          <p:spPr>
            <a:xfrm>
              <a:off x="3988" y="6624"/>
              <a:ext cx="318" cy="318"/>
            </a:xfrm>
            <a:prstGeom prst="ellipse">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7" name="椭圆 46"/>
            <p:cNvSpPr/>
            <p:nvPr/>
          </p:nvSpPr>
          <p:spPr>
            <a:xfrm>
              <a:off x="13373" y="4920"/>
              <a:ext cx="318" cy="318"/>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9" name="等腰三角形 48"/>
            <p:cNvSpPr/>
            <p:nvPr/>
          </p:nvSpPr>
          <p:spPr>
            <a:xfrm rot="3000000">
              <a:off x="18215" y="1341"/>
              <a:ext cx="287" cy="287"/>
            </a:xfrm>
            <a:prstGeom prst="triangl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4" name="组合 3"/>
            <p:cNvGrpSpPr/>
            <p:nvPr/>
          </p:nvGrpSpPr>
          <p:grpSpPr>
            <a:xfrm>
              <a:off x="6112" y="4376"/>
              <a:ext cx="1138" cy="1138"/>
              <a:chOff x="6112" y="4376"/>
              <a:chExt cx="1138" cy="1138"/>
            </a:xfrm>
          </p:grpSpPr>
          <p:sp>
            <p:nvSpPr>
              <p:cNvPr id="40" name="菱形 39"/>
              <p:cNvSpPr/>
              <p:nvPr/>
            </p:nvSpPr>
            <p:spPr>
              <a:xfrm>
                <a:off x="6112" y="4376"/>
                <a:ext cx="1138" cy="1138"/>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5" name="文本框 64"/>
              <p:cNvSpPr txBox="1"/>
              <p:nvPr/>
            </p:nvSpPr>
            <p:spPr>
              <a:xfrm>
                <a:off x="6189" y="4583"/>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01</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3" name="组合 52"/>
            <p:cNvGrpSpPr/>
            <p:nvPr/>
          </p:nvGrpSpPr>
          <p:grpSpPr>
            <a:xfrm>
              <a:off x="10814" y="3782"/>
              <a:ext cx="1138" cy="1138"/>
              <a:chOff x="10814" y="3782"/>
              <a:chExt cx="1138" cy="1138"/>
            </a:xfrm>
          </p:grpSpPr>
          <p:sp>
            <p:nvSpPr>
              <p:cNvPr id="42" name="菱形 41"/>
              <p:cNvSpPr/>
              <p:nvPr/>
            </p:nvSpPr>
            <p:spPr>
              <a:xfrm>
                <a:off x="10814" y="3782"/>
                <a:ext cx="1138" cy="1138"/>
              </a:xfrm>
              <a:prstGeom prst="diamond">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0" name="文本框 49"/>
              <p:cNvSpPr txBox="1"/>
              <p:nvPr/>
            </p:nvSpPr>
            <p:spPr>
              <a:xfrm>
                <a:off x="10891" y="3989"/>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02</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2" name="组合 51"/>
            <p:cNvGrpSpPr/>
            <p:nvPr/>
          </p:nvGrpSpPr>
          <p:grpSpPr>
            <a:xfrm>
              <a:off x="14945" y="2733"/>
              <a:ext cx="1138" cy="1138"/>
              <a:chOff x="14868" y="2777"/>
              <a:chExt cx="1138" cy="1138"/>
            </a:xfrm>
          </p:grpSpPr>
          <p:sp>
            <p:nvSpPr>
              <p:cNvPr id="44" name="菱形 43"/>
              <p:cNvSpPr/>
              <p:nvPr/>
            </p:nvSpPr>
            <p:spPr>
              <a:xfrm>
                <a:off x="14868" y="2777"/>
                <a:ext cx="1138" cy="1138"/>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1" name="文本框 50"/>
              <p:cNvSpPr txBox="1"/>
              <p:nvPr/>
            </p:nvSpPr>
            <p:spPr>
              <a:xfrm>
                <a:off x="14945" y="2984"/>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03</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7" name="组合 56"/>
            <p:cNvGrpSpPr/>
            <p:nvPr/>
          </p:nvGrpSpPr>
          <p:grpSpPr>
            <a:xfrm>
              <a:off x="5189" y="6165"/>
              <a:ext cx="2984" cy="2471"/>
              <a:chOff x="5190" y="6314"/>
              <a:chExt cx="2984" cy="2471"/>
            </a:xfrm>
          </p:grpSpPr>
          <p:sp>
            <p:nvSpPr>
              <p:cNvPr id="55" name="文本框 54"/>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56" name="文本框 55"/>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8" name="组合 57"/>
            <p:cNvGrpSpPr/>
            <p:nvPr/>
          </p:nvGrpSpPr>
          <p:grpSpPr>
            <a:xfrm>
              <a:off x="9891" y="5537"/>
              <a:ext cx="2984" cy="2471"/>
              <a:chOff x="5190" y="6314"/>
              <a:chExt cx="2984" cy="2471"/>
            </a:xfrm>
          </p:grpSpPr>
          <p:sp>
            <p:nvSpPr>
              <p:cNvPr id="59" name="文本框 58"/>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61" name="组合 60"/>
            <p:cNvGrpSpPr/>
            <p:nvPr/>
          </p:nvGrpSpPr>
          <p:grpSpPr>
            <a:xfrm>
              <a:off x="14022" y="4583"/>
              <a:ext cx="2984" cy="2471"/>
              <a:chOff x="5190" y="6314"/>
              <a:chExt cx="2984" cy="2471"/>
            </a:xfrm>
          </p:grpSpPr>
          <p:sp>
            <p:nvSpPr>
              <p:cNvPr id="62" name="文本框 61"/>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3" name="文本框 62"/>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endPar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1"/>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2"/>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3"/>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4"/>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5"/>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6"/>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7"/>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31" y="4039"/>
                <a:ext cx="371" cy="447"/>
              </a:xfrm>
              <a:prstGeom prst="rect">
                <a:avLst/>
              </a:prstGeom>
            </p:spPr>
          </p:pic>
        </p:gr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endParaRPr lang="zh-CN" sz="48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1"/>
            </p:custDataLst>
          </p:nvPr>
        </p:nvGrpSpPr>
        <p:grpSpPr>
          <a:xfrm>
            <a:off x="2440305" y="2343150"/>
            <a:ext cx="3984625" cy="688340"/>
            <a:chOff x="3204" y="4155"/>
            <a:chExt cx="6275" cy="1084"/>
          </a:xfrm>
        </p:grpSpPr>
        <p:sp>
          <p:nvSpPr>
            <p:cNvPr id="2" name="矩形 1"/>
            <p:cNvSpPr/>
            <p:nvPr>
              <p:custDataLst>
                <p:tags r:id="rId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4" name="文本框 3"/>
            <p:cNvSpPr txBox="1"/>
            <p:nvPr>
              <p:custDataLst>
                <p:tags r:id="rId4"/>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
        <p:nvSpPr>
          <p:cNvPr id="13" name="矩形 12"/>
          <p:cNvSpPr/>
          <p:nvPr>
            <p:custDataLst>
              <p:tags r:id="rId5"/>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6"/>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endParaRPr lang="en-US" altLang="zh-CN" dirty="0">
              <a:cs typeface="Lucida Casual Regular" panose="02010600010101010101" charset="-122"/>
            </a:endParaRPr>
          </a:p>
        </p:txBody>
      </p:sp>
      <p:sp>
        <p:nvSpPr>
          <p:cNvPr id="16" name="文本框 15"/>
          <p:cNvSpPr txBox="1"/>
          <p:nvPr>
            <p:custDataLst>
              <p:tags r:id="rId7"/>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0" name="矩形 19"/>
          <p:cNvSpPr/>
          <p:nvPr>
            <p:custDataLst>
              <p:tags r:id="rId8"/>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9"/>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endParaRPr lang="en-US" altLang="zh-CN" dirty="0">
              <a:cs typeface="Lucida Casual Regular" panose="02010600010101010101" charset="-122"/>
            </a:endParaRPr>
          </a:p>
        </p:txBody>
      </p:sp>
      <p:sp>
        <p:nvSpPr>
          <p:cNvPr id="22" name="文本框 21"/>
          <p:cNvSpPr txBox="1"/>
          <p:nvPr>
            <p:custDataLst>
              <p:tags r:id="rId10"/>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24" name="组合 23"/>
          <p:cNvGrpSpPr/>
          <p:nvPr>
            <p:custDataLst>
              <p:tags r:id="rId11"/>
            </p:custDataLst>
          </p:nvPr>
        </p:nvGrpSpPr>
        <p:grpSpPr>
          <a:xfrm>
            <a:off x="6682105" y="3537585"/>
            <a:ext cx="2665095" cy="688340"/>
            <a:chOff x="3204" y="4155"/>
            <a:chExt cx="4197" cy="1084"/>
          </a:xfrm>
        </p:grpSpPr>
        <p:sp>
          <p:nvSpPr>
            <p:cNvPr id="25" name="矩形 24"/>
            <p:cNvSpPr/>
            <p:nvPr>
              <p:custDataLst>
                <p:tags r:id="rId1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7" name="文本框 26"/>
            <p:cNvSpPr txBox="1"/>
            <p:nvPr>
              <p:custDataLst>
                <p:tags r:id="rId14"/>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11" name="组合 10"/>
          <p:cNvGrpSpPr/>
          <p:nvPr>
            <p:custDataLst>
              <p:tags r:id="rId15"/>
            </p:custDataLst>
          </p:nvPr>
        </p:nvGrpSpPr>
        <p:grpSpPr>
          <a:xfrm>
            <a:off x="2442845" y="4759960"/>
            <a:ext cx="1960880" cy="688340"/>
            <a:chOff x="3204" y="4155"/>
            <a:chExt cx="3088" cy="1084"/>
          </a:xfrm>
        </p:grpSpPr>
        <p:sp>
          <p:nvSpPr>
            <p:cNvPr id="19" name="矩形 18"/>
            <p:cNvSpPr/>
            <p:nvPr>
              <p:custDataLst>
                <p:tags r:id="rId16"/>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7"/>
              </p:custDataLst>
            </p:nvPr>
          </p:nvSpPr>
          <p:spPr>
            <a:xfrm>
              <a:off x="3204" y="4189"/>
              <a:ext cx="1132" cy="1016"/>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18"/>
              </p:custDataLst>
            </p:nvPr>
          </p:nvSpPr>
          <p:spPr>
            <a:xfrm>
              <a:off x="4387" y="4383"/>
              <a:ext cx="1905" cy="628"/>
            </a:xfrm>
            <a:prstGeom prst="rect">
              <a:avLst/>
            </a:prstGeom>
            <a:noFill/>
          </p:spPr>
          <p:txBody>
            <a:bodyPr wrap="none" rtlCol="0">
              <a:spAutoFit/>
            </a:bodyPr>
            <a:lstStyle/>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和演示</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endParaRPr lang="en-US" b="1" kern="0" dirty="0">
                <a:solidFill>
                  <a:srgbClr val="FFFFFF"/>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2496820" y="1295400"/>
            <a:ext cx="2081530" cy="368300"/>
          </a:xfrm>
          <a:prstGeom prst="rect">
            <a:avLst/>
          </a:prstGeom>
          <a:noFill/>
        </p:spPr>
        <p:txBody>
          <a:bodyPr wrap="square" rtlCol="0">
            <a:spAutoFit/>
          </a:bodyPr>
          <a:lstStyle/>
          <a:p>
            <a:pPr algn="r"/>
            <a:r>
              <a:rPr lang="en-US" altLang="zh-CN" b="1" dirty="0"/>
              <a:t>微架构设计</a:t>
            </a:r>
            <a:endParaRPr lang="en-US" altLang="zh-CN" b="1" dirty="0"/>
          </a:p>
        </p:txBody>
      </p:sp>
      <p:sp>
        <p:nvSpPr>
          <p:cNvPr id="46" name="文本框 45"/>
          <p:cNvSpPr txBox="1"/>
          <p:nvPr/>
        </p:nvSpPr>
        <p:spPr>
          <a:xfrm>
            <a:off x="7461752" y="1245561"/>
            <a:ext cx="2349713" cy="368300"/>
          </a:xfrm>
          <a:prstGeom prst="rect">
            <a:avLst/>
          </a:prstGeom>
          <a:noFill/>
        </p:spPr>
        <p:txBody>
          <a:bodyPr wrap="square" rtlCol="0">
            <a:spAutoFit/>
          </a:bodyPr>
          <a:lstStyle/>
          <a:p>
            <a:r>
              <a:rPr lang="en-US" altLang="zh-CN" b="1" dirty="0"/>
              <a:t>流水线深度与设计</a:t>
            </a:r>
            <a:endParaRPr lang="en-US" altLang="zh-CN" b="1" dirty="0"/>
          </a:p>
        </p:txBody>
      </p:sp>
      <p:sp>
        <p:nvSpPr>
          <p:cNvPr id="47" name="文本框 46"/>
          <p:cNvSpPr txBox="1"/>
          <p:nvPr/>
        </p:nvSpPr>
        <p:spPr>
          <a:xfrm>
            <a:off x="8150654" y="2772599"/>
            <a:ext cx="3099487" cy="368300"/>
          </a:xfrm>
          <a:prstGeom prst="rect">
            <a:avLst/>
          </a:prstGeom>
          <a:noFill/>
        </p:spPr>
        <p:txBody>
          <a:bodyPr wrap="square" rtlCol="0">
            <a:spAutoFit/>
          </a:bodyPr>
          <a:lstStyle/>
          <a:p>
            <a:r>
              <a:rPr lang="en-US" altLang="zh-CN" b="1" dirty="0"/>
              <a:t>缓存层次结构</a:t>
            </a:r>
            <a:endParaRPr lang="en-US" altLang="zh-CN" b="1" dirty="0"/>
          </a:p>
        </p:txBody>
      </p:sp>
      <p:sp>
        <p:nvSpPr>
          <p:cNvPr id="49" name="文本框 48"/>
          <p:cNvSpPr txBox="1"/>
          <p:nvPr/>
        </p:nvSpPr>
        <p:spPr>
          <a:xfrm>
            <a:off x="7381240" y="4272280"/>
            <a:ext cx="2480945" cy="368300"/>
          </a:xfrm>
          <a:prstGeom prst="rect">
            <a:avLst/>
          </a:prstGeom>
          <a:noFill/>
        </p:spPr>
        <p:txBody>
          <a:bodyPr wrap="square" rtlCol="0">
            <a:spAutoFit/>
          </a:bodyPr>
          <a:lstStyle/>
          <a:p>
            <a:r>
              <a:rPr lang="en-US" altLang="zh-CN" b="1" dirty="0"/>
              <a:t>分支预测机制</a:t>
            </a:r>
            <a:endParaRPr lang="en-US" altLang="zh-CN" b="1" dirty="0"/>
          </a:p>
        </p:txBody>
      </p:sp>
      <p:sp>
        <p:nvSpPr>
          <p:cNvPr id="50" name="文本框 49"/>
          <p:cNvSpPr txBox="1"/>
          <p:nvPr/>
        </p:nvSpPr>
        <p:spPr>
          <a:xfrm>
            <a:off x="1738630" y="4275455"/>
            <a:ext cx="2882265" cy="368300"/>
          </a:xfrm>
          <a:prstGeom prst="rect">
            <a:avLst/>
          </a:prstGeom>
          <a:noFill/>
        </p:spPr>
        <p:txBody>
          <a:bodyPr wrap="square" rtlCol="0">
            <a:spAutoFit/>
          </a:bodyPr>
          <a:lstStyle/>
          <a:p>
            <a:pPr algn="r"/>
            <a:r>
              <a:rPr lang="en-US" altLang="zh-CN" b="1" dirty="0"/>
              <a:t>超标量和乱序执行</a:t>
            </a:r>
            <a:endParaRPr lang="en-US" altLang="zh-CN" b="1" dirty="0"/>
          </a:p>
        </p:txBody>
      </p:sp>
      <p:sp>
        <p:nvSpPr>
          <p:cNvPr id="51" name="文本框 50"/>
          <p:cNvSpPr txBox="1"/>
          <p:nvPr/>
        </p:nvSpPr>
        <p:spPr>
          <a:xfrm>
            <a:off x="755015" y="2773045"/>
            <a:ext cx="3139440" cy="368300"/>
          </a:xfrm>
          <a:prstGeom prst="rect">
            <a:avLst/>
          </a:prstGeom>
          <a:noFill/>
        </p:spPr>
        <p:txBody>
          <a:bodyPr wrap="square" rtlCol="0">
            <a:spAutoFit/>
          </a:bodyPr>
          <a:lstStyle/>
          <a:p>
            <a:pPr algn="r"/>
            <a:r>
              <a:rPr lang="en-US" altLang="zh-CN" b="1" dirty="0"/>
              <a:t>多核和超线程</a:t>
            </a:r>
            <a:endParaRPr lang="en-US" altLang="zh-CN" b="1" dirty="0"/>
          </a:p>
        </p:txBody>
      </p:sp>
      <p:sp>
        <p:nvSpPr>
          <p:cNvPr id="52" name="文本框 51"/>
          <p:cNvSpPr txBox="1"/>
          <p:nvPr/>
        </p:nvSpPr>
        <p:spPr>
          <a:xfrm>
            <a:off x="4900295" y="2757805"/>
            <a:ext cx="2300605" cy="398780"/>
          </a:xfrm>
          <a:prstGeom prst="rect">
            <a:avLst/>
          </a:prstGeom>
          <a:noFill/>
        </p:spPr>
        <p:txBody>
          <a:bodyPr wrap="square" rtlCol="0">
            <a:spAutoFit/>
          </a:bodyPr>
          <a:lstStyle/>
          <a:p>
            <a:pPr algn="ctr"/>
            <a:r>
              <a:rPr lang="en-US" altLang="zh-CN" sz="2000" b="1" dirty="0">
                <a:solidFill>
                  <a:srgbClr val="002060"/>
                </a:solidFill>
              </a:rPr>
              <a:t>x86 vs ARM</a:t>
            </a:r>
            <a:endParaRPr lang="en-US" altLang="zh-CN" sz="2000" b="1" dirty="0">
              <a:solidFill>
                <a:srgbClr val="002060"/>
              </a:solidFill>
            </a:endParaRPr>
          </a:p>
        </p:txBody>
      </p:sp>
      <p:sp>
        <p:nvSpPr>
          <p:cNvPr id="53" name="文本框 52"/>
          <p:cNvSpPr txBox="1"/>
          <p:nvPr/>
        </p:nvSpPr>
        <p:spPr>
          <a:xfrm>
            <a:off x="941070" y="1663700"/>
            <a:ext cx="3282950" cy="929640"/>
          </a:xfrm>
          <a:prstGeom prst="rect">
            <a:avLst/>
          </a:prstGeom>
          <a:noFill/>
        </p:spPr>
        <p:txBody>
          <a:bodyPr wrap="square" rtlCol="0">
            <a:spAutoFit/>
          </a:bodyPr>
          <a:lstStyle/>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endParaRPr lang="zh-CN" altLang="en-US" sz="1400"/>
          </a:p>
        </p:txBody>
      </p:sp>
      <p:sp>
        <p:nvSpPr>
          <p:cNvPr id="55" name="文本框 54"/>
          <p:cNvSpPr txBox="1"/>
          <p:nvPr/>
        </p:nvSpPr>
        <p:spPr>
          <a:xfrm>
            <a:off x="7866380" y="1663700"/>
            <a:ext cx="3373755" cy="616585"/>
          </a:xfrm>
          <a:prstGeom prst="rect">
            <a:avLst/>
          </a:prstGeom>
          <a:noFill/>
        </p:spPr>
        <p:txBody>
          <a:bodyPr wrap="square" rtlCol="0">
            <a:noAutofit/>
          </a:bodyPr>
          <a:lstStyle/>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endParaRPr lang="zh-CN" altLang="en-US" sz="1400"/>
          </a:p>
        </p:txBody>
      </p:sp>
      <p:sp>
        <p:nvSpPr>
          <p:cNvPr id="56" name="文本框 55"/>
          <p:cNvSpPr txBox="1"/>
          <p:nvPr/>
        </p:nvSpPr>
        <p:spPr>
          <a:xfrm>
            <a:off x="8150860" y="3140710"/>
            <a:ext cx="3586480"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x86处理器通常具有更复杂的缓存层次结构，包括L1、L2和L3缓存、</a:t>
            </a:r>
            <a:endParaRPr lang="zh-CN" altLang="en-US" sz="1400"/>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endParaRPr lang="zh-CN" altLang="en-US" sz="1400"/>
          </a:p>
        </p:txBody>
      </p:sp>
      <p:sp>
        <p:nvSpPr>
          <p:cNvPr id="57" name="文本框 56"/>
          <p:cNvSpPr txBox="1"/>
          <p:nvPr/>
        </p:nvSpPr>
        <p:spPr>
          <a:xfrm>
            <a:off x="7381240" y="4640580"/>
            <a:ext cx="4035425" cy="124206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endParaRPr lang="zh-CN" altLang="en-US" sz="1400"/>
          </a:p>
          <a:p>
            <a:pPr marL="285750" indent="-285750">
              <a:buFont typeface="Arial" panose="020B0604020202020204" pitchFamily="34" charset="0"/>
              <a:buChar char="•"/>
            </a:pPr>
            <a:r>
              <a:rPr lang="zh-CN" altLang="en-US" sz="1400"/>
              <a:t>ARM处理器也采用类似的技术来优化指令流。</a:t>
            </a:r>
            <a:endParaRPr lang="zh-CN" altLang="en-US" sz="1400"/>
          </a:p>
        </p:txBody>
      </p:sp>
      <p:sp>
        <p:nvSpPr>
          <p:cNvPr id="58" name="文本框 57"/>
          <p:cNvSpPr txBox="1"/>
          <p:nvPr/>
        </p:nvSpPr>
        <p:spPr>
          <a:xfrm>
            <a:off x="557530" y="4643755"/>
            <a:ext cx="4064000" cy="113919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x86处理器常用的技术，可以提高指令并行执行和资源利用率，进而提高性能。</a:t>
            </a:r>
            <a:endParaRPr lang="zh-CN" altLang="en-US" sz="1400"/>
          </a:p>
          <a:p>
            <a:pPr marL="285750" indent="-285750">
              <a:buFont typeface="Arial" panose="020B0604020202020204" pitchFamily="34" charset="0"/>
              <a:buChar char="•"/>
            </a:pPr>
            <a:r>
              <a:rPr lang="zh-CN" altLang="en-US" sz="1400"/>
              <a:t>ARM处理器设计通常更简单，注重低功耗和高能效。ARM架构还具有开放性和可定制性。</a:t>
            </a:r>
            <a:endParaRPr lang="zh-CN" altLang="en-US" sz="1400"/>
          </a:p>
        </p:txBody>
      </p:sp>
      <p:sp>
        <p:nvSpPr>
          <p:cNvPr id="59" name="文本框 58"/>
          <p:cNvSpPr txBox="1"/>
          <p:nvPr/>
        </p:nvSpPr>
        <p:spPr>
          <a:xfrm>
            <a:off x="417195" y="3141345"/>
            <a:ext cx="3542665"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x86处理器采用这两个技术来提高并行处理能力和资源利用率。</a:t>
            </a:r>
            <a:endParaRPr lang="zh-CN" altLang="en-US" sz="1400"/>
          </a:p>
          <a:p>
            <a:pPr marL="285750" indent="-285750">
              <a:buFont typeface="Arial" panose="020B0604020202020204" pitchFamily="34" charset="0"/>
              <a:buChar char="•"/>
            </a:pPr>
            <a:r>
              <a:rPr lang="zh-CN" altLang="en-US" sz="1400"/>
              <a:t>ARM处理器设计更注重低功耗和高能效，通常采用更简单的实现方式。</a:t>
            </a:r>
            <a:endParaRPr lang="zh-CN" altLang="en-US" sz="1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lstStyle/>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lstStyle/>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4" name="文本框 3"/>
          <p:cNvSpPr txBox="1"/>
          <p:nvPr>
            <p:custDataLst>
              <p:tags r:id="rId1"/>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2"/>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3"/>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4"/>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5"/>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9"/>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0"/>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custDataLst>
              <p:tags r:id="rId11"/>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rPr>
              <a:t>缓存层次结构</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endParaRP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rPr>
              <a:t>超标量执行和乱序执行</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endParaRPr>
          </a:p>
        </p:txBody>
      </p:sp>
      <p:cxnSp>
        <p:nvCxnSpPr>
          <p:cNvPr id="41" name="直接连接符 40"/>
          <p:cNvCxnSpPr/>
          <p:nvPr>
            <p:custDataLst>
              <p:tags r:id="rId20"/>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1"/>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22"/>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2652713" y="2691765"/>
            <a:ext cx="6888480"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4"/>
            </p:custDataLst>
          </p:nvPr>
        </p:nvGrpSpPr>
        <p:grpSpPr>
          <a:xfrm>
            <a:off x="1534795" y="2067560"/>
            <a:ext cx="9292473" cy="4133850"/>
            <a:chOff x="2881" y="2864"/>
            <a:chExt cx="13713" cy="6510"/>
          </a:xfrm>
        </p:grpSpPr>
        <p:grpSp>
          <p:nvGrpSpPr>
            <p:cNvPr id="16" name="组合 15"/>
            <p:cNvGrpSpPr/>
            <p:nvPr/>
          </p:nvGrpSpPr>
          <p:grpSpPr>
            <a:xfrm>
              <a:off x="2881" y="2864"/>
              <a:ext cx="4606" cy="1128"/>
              <a:chOff x="2422" y="2192"/>
              <a:chExt cx="4606" cy="1128"/>
            </a:xfrm>
          </p:grpSpPr>
          <p:pic>
            <p:nvPicPr>
              <p:cNvPr id="53" name="图片 52" descr="我的"/>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422" y="2374"/>
                <a:ext cx="732" cy="739"/>
              </a:xfrm>
              <a:prstGeom prst="rect">
                <a:avLst/>
              </a:prstGeom>
            </p:spPr>
          </p:pic>
          <p:grpSp>
            <p:nvGrpSpPr>
              <p:cNvPr id="3" name="组合 2"/>
              <p:cNvGrpSpPr/>
              <p:nvPr/>
            </p:nvGrpSpPr>
            <p:grpSpPr>
              <a:xfrm>
                <a:off x="3787" y="2192"/>
                <a:ext cx="3241" cy="1128"/>
                <a:chOff x="3930" y="1977"/>
                <a:chExt cx="3241" cy="1128"/>
              </a:xfrm>
            </p:grpSpPr>
            <p:sp>
              <p:nvSpPr>
                <p:cNvPr id="65" name="文本框 64"/>
                <p:cNvSpPr txBox="1"/>
                <p:nvPr>
                  <p:custDataLst>
                    <p:tags r:id="rId8"/>
                  </p:custDataLst>
                </p:nvPr>
              </p:nvSpPr>
              <p:spPr>
                <a:xfrm>
                  <a:off x="3930" y="2622"/>
                  <a:ext cx="3241" cy="483"/>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包含了新闻文章的信息</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64" name="文本框 63"/>
                <p:cNvSpPr txBox="1"/>
                <p:nvPr>
                  <p:custDataLst>
                    <p:tags r:id="rId9"/>
                  </p:custDataLst>
                </p:nvPr>
              </p:nvSpPr>
              <p:spPr>
                <a:xfrm>
                  <a:off x="3930" y="1977"/>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sym typeface="+mn-ea"/>
                    </a:rPr>
                    <a:t>news.tsv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21" name="组合 20"/>
            <p:cNvGrpSpPr/>
            <p:nvPr/>
          </p:nvGrpSpPr>
          <p:grpSpPr>
            <a:xfrm>
              <a:off x="11040" y="2881"/>
              <a:ext cx="5554" cy="1508"/>
              <a:chOff x="2422" y="2140"/>
              <a:chExt cx="5554" cy="1508"/>
            </a:xfrm>
          </p:grpSpPr>
          <p:pic>
            <p:nvPicPr>
              <p:cNvPr id="22" name="图片 21" descr="我的"/>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2422" y="2374"/>
                <a:ext cx="708" cy="714"/>
              </a:xfrm>
              <a:prstGeom prst="rect">
                <a:avLst/>
              </a:prstGeom>
            </p:spPr>
          </p:pic>
          <p:grpSp>
            <p:nvGrpSpPr>
              <p:cNvPr id="23" name="组合 22"/>
              <p:cNvGrpSpPr/>
              <p:nvPr/>
            </p:nvGrpSpPr>
            <p:grpSpPr>
              <a:xfrm>
                <a:off x="3832" y="2140"/>
                <a:ext cx="4144" cy="1508"/>
                <a:chOff x="3975" y="1925"/>
                <a:chExt cx="4144" cy="1508"/>
              </a:xfrm>
            </p:grpSpPr>
            <p:sp>
              <p:nvSpPr>
                <p:cNvPr id="6" name="文本框 5"/>
                <p:cNvSpPr txBox="1"/>
                <p:nvPr>
                  <p:custDataLst>
                    <p:tags r:id="rId13"/>
                  </p:custDataLst>
                </p:nvPr>
              </p:nvSpPr>
              <p:spPr>
                <a:xfrm>
                  <a:off x="3975" y="2542"/>
                  <a:ext cx="4144" cy="891"/>
                </a:xfrm>
                <a:prstGeom prst="rect">
                  <a:avLst/>
                </a:prstGeom>
                <a:noFill/>
              </p:spPr>
              <p:txBody>
                <a:bodyPr wrap="square" rtlCol="0">
                  <a:no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分别是用于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训练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和</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验证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的用户点击历史记录和展示日志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5" name="文本框 24"/>
                <p:cNvSpPr txBox="1"/>
                <p:nvPr>
                  <p:custDataLst>
                    <p:tags r:id="rId14"/>
                  </p:custDataLst>
                </p:nvPr>
              </p:nvSpPr>
              <p:spPr>
                <a:xfrm>
                  <a:off x="3975" y="1925"/>
                  <a:ext cx="394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train.tsv、valid.tsv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31" name="组合 30"/>
            <p:cNvGrpSpPr/>
            <p:nvPr/>
          </p:nvGrpSpPr>
          <p:grpSpPr>
            <a:xfrm>
              <a:off x="9410" y="3086"/>
              <a:ext cx="371" cy="6288"/>
              <a:chOff x="9410" y="3086"/>
              <a:chExt cx="371" cy="6288"/>
            </a:xfrm>
          </p:grpSpPr>
          <p:cxnSp>
            <p:nvCxnSpPr>
              <p:cNvPr id="7" name="直接连接符 6"/>
              <p:cNvCxnSpPr/>
              <p:nvPr>
                <p:custDataLst>
                  <p:tags r:id="rId15"/>
                </p:custDataLst>
              </p:nvPr>
            </p:nvCxnSpPr>
            <p:spPr>
              <a:xfrm>
                <a:off x="9580" y="3395"/>
                <a:ext cx="20" cy="5979"/>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6"/>
                </p:custDataLst>
              </p:nvPr>
            </p:nvSpPr>
            <p:spPr>
              <a:xfrm>
                <a:off x="9410" y="3086"/>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17"/>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
        <p:nvSpPr>
          <p:cNvPr id="54" name="文本框 53"/>
          <p:cNvSpPr txBox="1"/>
          <p:nvPr>
            <p:custDataLst>
              <p:tags r:id="rId18"/>
            </p:custDataLst>
          </p:nvPr>
        </p:nvSpPr>
        <p:spPr>
          <a:xfrm>
            <a:off x="514350" y="952500"/>
            <a:ext cx="17068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数据集分析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custDataLst>
              <p:tags r:id="rId19"/>
            </p:custDataLst>
          </p:nvPr>
        </p:nvSpPr>
        <p:spPr>
          <a:xfrm>
            <a:off x="514350" y="1310640"/>
            <a:ext cx="10734675" cy="647065"/>
          </a:xfrm>
          <a:prstGeom prst="rect">
            <a:avLst/>
          </a:prstGeom>
          <a:noFill/>
        </p:spPr>
        <p:txBody>
          <a:bodyPr wrap="none" rtlCol="0">
            <a:noAutofit/>
          </a:bodyPr>
          <a:lstStyle/>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p:txBody>
      </p:sp>
      <p:pic>
        <p:nvPicPr>
          <p:cNvPr id="13" name="图片 12"/>
          <p:cNvPicPr>
            <a:picLocks noChangeAspect="1"/>
          </p:cNvPicPr>
          <p:nvPr/>
        </p:nvPicPr>
        <p:blipFill>
          <a:blip r:embed="rId20"/>
          <a:stretch>
            <a:fillRect/>
          </a:stretch>
        </p:blipFill>
        <p:spPr>
          <a:xfrm>
            <a:off x="514350" y="3035935"/>
            <a:ext cx="5252720" cy="3202305"/>
          </a:xfrm>
          <a:prstGeom prst="rect">
            <a:avLst/>
          </a:prstGeom>
        </p:spPr>
      </p:pic>
      <p:pic>
        <p:nvPicPr>
          <p:cNvPr id="14" name="图片 13"/>
          <p:cNvPicPr>
            <a:picLocks noChangeAspect="1"/>
          </p:cNvPicPr>
          <p:nvPr/>
        </p:nvPicPr>
        <p:blipFill>
          <a:blip r:embed="rId21"/>
          <a:stretch>
            <a:fillRect/>
          </a:stretch>
        </p:blipFill>
        <p:spPr>
          <a:xfrm>
            <a:off x="6715760" y="3035935"/>
            <a:ext cx="4881880" cy="3257550"/>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对新闻数据的处理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9" name="直接箭头连接符 18"/>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1" name="椭圆 20"/>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7" name="TextBox 81"/>
          <p:cNvSpPr txBox="1">
            <a:spLocks noChangeArrowheads="1"/>
          </p:cNvSpPr>
          <p:nvPr/>
        </p:nvSpPr>
        <p:spPr bwMode="auto">
          <a:xfrm>
            <a:off x="4817745" y="4973320"/>
            <a:ext cx="4474845" cy="33718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删去</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无用字段</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Title entity和Entity content</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0" idx="5"/>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10" name="TextBox 87"/>
          <p:cNvSpPr txBox="1">
            <a:spLocks noChangeArrowheads="1"/>
          </p:cNvSpPr>
          <p:nvPr/>
        </p:nvSpPr>
        <p:spPr bwMode="auto">
          <a:xfrm>
            <a:off x="827405" y="3163570"/>
            <a:ext cx="3300730" cy="321945"/>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对字段</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重命名</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为小写字母</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将news_id字段</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去除前导N</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，转换为int存储，方便后续在数据库中设置主键和建立索引</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3" name="TextBox 101"/>
          <p:cNvSpPr txBox="1">
            <a:spLocks noChangeArrowheads="1"/>
          </p:cNvSpPr>
          <p:nvPr/>
        </p:nvSpPr>
        <p:spPr bwMode="auto">
          <a:xfrm>
            <a:off x="1875790" y="1870710"/>
            <a:ext cx="382143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针对所有英文字段进行了清洗，</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了换行符、制表符、转义符等</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无用数据</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4" name="直接连接符 13"/>
          <p:cNvCxnSpPr>
            <a:stCxn id="20" idx="5"/>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216265" y="1640205"/>
            <a:ext cx="3523615" cy="783590"/>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最后我们得到了</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5" name="直接连接符 14"/>
          <p:cNvCxnSpPr>
            <a:stCxn id="20" idx="5"/>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7" grpId="0"/>
      <p:bldP spid="10" grpId="0"/>
      <p:bldP spid="30" grpId="0" bldLvl="0" animBg="1"/>
      <p:bldP spid="11" grpId="0"/>
      <p:bldP spid="13" grpId="0"/>
      <p:bldP spid="60" grpId="0"/>
      <p:bldP spid="63" grpId="0" bldLvl="0" animBg="1"/>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4"/>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对点击记录的处理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3" name="文本框 2"/>
          <p:cNvSpPr txBox="1"/>
          <p:nvPr>
            <p:custDataLst>
              <p:tags r:id="rId5"/>
            </p:custDataLst>
          </p:nvPr>
        </p:nvSpPr>
        <p:spPr>
          <a:xfrm>
            <a:off x="611730"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6"/>
            </p:custDataLst>
          </p:nvPr>
        </p:nvSpPr>
        <p:spPr>
          <a:xfrm>
            <a:off x="6254216"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7"/>
            </p:custDataLst>
          </p:nvPr>
        </p:nvSpPr>
        <p:spPr>
          <a:xfrm>
            <a:off x="2957847" y="3605580"/>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8"/>
            </p:custDataLst>
          </p:nvPr>
        </p:nvSpPr>
        <p:spPr>
          <a:xfrm>
            <a:off x="8807278" y="363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9"/>
            </p:custDataLst>
          </p:nvPr>
        </p:nvCxnSpPr>
        <p:spPr>
          <a:xfrm flipH="1">
            <a:off x="2745900" y="1440874"/>
            <a:ext cx="3810" cy="2652395"/>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8596573" y="1366579"/>
            <a:ext cx="0" cy="27266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flipV="1">
            <a:off x="612497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2"/>
            </p:custDataLst>
          </p:nvPr>
        </p:nvCxnSpPr>
        <p:spPr>
          <a:xfrm>
            <a:off x="62103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61132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合并日志</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4"/>
            </p:custDataLst>
          </p:nvPr>
        </p:nvSpPr>
        <p:spPr>
          <a:xfrm>
            <a:off x="607695" y="4287520"/>
            <a:ext cx="355536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我们将train.tsv和valid.tsv合并，得到50万条记录（该记录每当用户点开新闻页面产生一条）</a:t>
            </a:r>
            <a:endPar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根据每条记录的字段，可以划分为两部分：</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5"/>
            </p:custDataLst>
          </p:nvPr>
        </p:nvSpPr>
        <p:spPr>
          <a:xfrm>
            <a:off x="293037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分析</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custDataLst>
              <p:tags r:id="rId16"/>
            </p:custDataLst>
          </p:nvPr>
        </p:nvCxnSpPr>
        <p:spPr>
          <a:xfrm>
            <a:off x="301745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7"/>
            </p:custDataLst>
          </p:nvPr>
        </p:nvSpPr>
        <p:spPr>
          <a:xfrm>
            <a:off x="2930525" y="1717040"/>
            <a:ext cx="3065780" cy="2028825"/>
          </a:xfrm>
          <a:prstGeom prst="rect">
            <a:avLst/>
          </a:prstGeom>
          <a:noFill/>
          <a:ln>
            <a:noFill/>
          </a:ln>
        </p:spPr>
        <p:txBody>
          <a:bodyPr wrap="square" lIns="91440" tIns="45720" rIns="91440" bIns="45720" anchor="t" anchorCtr="0">
            <a:no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针对这两个部分，我们发现前者可以精确到每次点击的时间点和该次浏览的持续时间，但后者只能精确到打开该页面的时间点，对于该页面上点击的新闻，只有浏览的持续时间。</a:t>
            </a:r>
            <a:endPar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并且我们发现历史点击记录包含了当前页面点击记录，并且前者总数远远大于后者。</a:t>
            </a:r>
            <a:endParaRPr kumimoji="0" lang="en-US" altLang="zh-CN" sz="12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8"/>
            </p:custDataLst>
          </p:nvPr>
        </p:nvSpPr>
        <p:spPr>
          <a:xfrm>
            <a:off x="628183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p:custDataLst>
              <p:tags r:id="rId19"/>
            </p:custDataLst>
          </p:nvPr>
        </p:nvCxnSpPr>
        <p:spPr>
          <a:xfrm>
            <a:off x="636637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20"/>
            </p:custDataLst>
          </p:nvPr>
        </p:nvSpPr>
        <p:spPr>
          <a:xfrm>
            <a:off x="874631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rPr>
              <a:t>分割为4元组</a:t>
            </a:r>
            <a:endPar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41" name="直接连接符 40"/>
          <p:cNvCxnSpPr/>
          <p:nvPr>
            <p:custDataLst>
              <p:tags r:id="rId21"/>
            </p:custDataLst>
          </p:nvPr>
        </p:nvCxnSpPr>
        <p:spPr>
          <a:xfrm>
            <a:off x="883085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2"/>
            </p:custDataLst>
          </p:nvPr>
        </p:nvSpPr>
        <p:spPr>
          <a:xfrm>
            <a:off x="8746490" y="1696720"/>
            <a:ext cx="294703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即(user_id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news_id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start_ts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duration)，分别表示用户ID、新闻ID、新闻点击时间戳、浏览时间</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最后保存得到</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27186238条点击记录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，按照start_ts进行排序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p:nvPr>
            <p:custDataLst>
              <p:tags r:id="rId23"/>
            </p:custDataLst>
          </p:nvPr>
        </p:nvCxnSpPr>
        <p:spPr>
          <a:xfrm>
            <a:off x="69627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4"/>
            </p:custDataLst>
          </p:nvPr>
        </p:nvSpPr>
        <p:spPr>
          <a:xfrm>
            <a:off x="6366510" y="4446905"/>
            <a:ext cx="2230120"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因此最后我们使用</a:t>
            </a:r>
            <a:r>
              <a:rPr lang="en-US" altLang="zh-CN"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a:blip r:embed="rId25"/>
          <a:stretch>
            <a:fillRect/>
          </a:stretch>
        </p:blipFill>
        <p:spPr>
          <a:xfrm>
            <a:off x="8882380" y="4217035"/>
            <a:ext cx="2795270" cy="2308860"/>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556006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572008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14020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日志生成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3" name="矩形 62"/>
          <p:cNvSpPr/>
          <p:nvPr>
            <p:custDataLst>
              <p:tags r:id="rId2"/>
            </p:custDataLst>
          </p:nvPr>
        </p:nvSpPr>
        <p:spPr>
          <a:xfrm>
            <a:off x="3778885" y="4216400"/>
            <a:ext cx="1050290" cy="1050290"/>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 name="组合 2"/>
          <p:cNvGrpSpPr/>
          <p:nvPr>
            <p:custDataLst>
              <p:tags r:id="rId3"/>
            </p:custDataLst>
          </p:nvPr>
        </p:nvGrpSpPr>
        <p:grpSpPr>
          <a:xfrm>
            <a:off x="514350" y="1976755"/>
            <a:ext cx="10981055" cy="3410585"/>
            <a:chOff x="573" y="2628"/>
            <a:chExt cx="17293" cy="5371"/>
          </a:xfrm>
        </p:grpSpPr>
        <p:grpSp>
          <p:nvGrpSpPr>
            <p:cNvPr id="20" name="组合 19"/>
            <p:cNvGrpSpPr/>
            <p:nvPr/>
          </p:nvGrpSpPr>
          <p:grpSpPr>
            <a:xfrm>
              <a:off x="1326" y="2628"/>
              <a:ext cx="1636" cy="1636"/>
              <a:chOff x="5213" y="2493"/>
              <a:chExt cx="1636" cy="1636"/>
            </a:xfrm>
          </p:grpSpPr>
          <p:sp>
            <p:nvSpPr>
              <p:cNvPr id="9" name="矩形 8"/>
              <p:cNvSpPr/>
              <p:nvPr>
                <p:custDataLst>
                  <p:tags r:id="rId4"/>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6" name="图片 5" descr="文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761" y="2966"/>
                <a:ext cx="540" cy="690"/>
              </a:xfrm>
              <a:prstGeom prst="rect">
                <a:avLst/>
              </a:prstGeom>
            </p:spPr>
          </p:pic>
        </p:grpSp>
        <p:grpSp>
          <p:nvGrpSpPr>
            <p:cNvPr id="7" name="组合 6"/>
            <p:cNvGrpSpPr/>
            <p:nvPr/>
          </p:nvGrpSpPr>
          <p:grpSpPr>
            <a:xfrm>
              <a:off x="15165" y="6345"/>
              <a:ext cx="1654" cy="1654"/>
              <a:chOff x="13592" y="6953"/>
              <a:chExt cx="1654" cy="1654"/>
            </a:xfrm>
          </p:grpSpPr>
          <p:sp>
            <p:nvSpPr>
              <p:cNvPr id="10" name="矩形 9"/>
              <p:cNvSpPr/>
              <p:nvPr>
                <p:custDataLst>
                  <p:tags r:id="rId8"/>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1" name="图片 10" descr="时间"/>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4089" y="7450"/>
                <a:ext cx="660" cy="660"/>
              </a:xfrm>
              <a:prstGeom prst="rect">
                <a:avLst/>
              </a:prstGeom>
            </p:spPr>
          </p:pic>
        </p:grpSp>
        <p:pic>
          <p:nvPicPr>
            <p:cNvPr id="13" name="图片 12" descr="收藏"/>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6130" y="6600"/>
              <a:ext cx="823" cy="803"/>
            </a:xfrm>
            <a:prstGeom prst="rect">
              <a:avLst/>
            </a:prstGeom>
          </p:spPr>
        </p:pic>
        <p:grpSp>
          <p:nvGrpSpPr>
            <p:cNvPr id="22" name="组合 21"/>
            <p:cNvGrpSpPr/>
            <p:nvPr/>
          </p:nvGrpSpPr>
          <p:grpSpPr>
            <a:xfrm>
              <a:off x="10804" y="3194"/>
              <a:ext cx="1655" cy="1655"/>
              <a:chOff x="12284" y="3431"/>
              <a:chExt cx="1655" cy="1655"/>
            </a:xfrm>
          </p:grpSpPr>
          <p:sp>
            <p:nvSpPr>
              <p:cNvPr id="16" name="矩形 15"/>
              <p:cNvSpPr/>
              <p:nvPr>
                <p:custDataLst>
                  <p:tags r:id="rId15"/>
                </p:custDataLst>
              </p:nvPr>
            </p:nvSpPr>
            <p:spPr>
              <a:xfrm>
                <a:off x="12284" y="3431"/>
                <a:ext cx="1655" cy="165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4" name="图片 13" descr="灵感"/>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2740" y="3749"/>
                <a:ext cx="743" cy="924"/>
              </a:xfrm>
              <a:prstGeom prst="rect">
                <a:avLst/>
              </a:prstGeom>
            </p:spPr>
          </p:pic>
        </p:grpSp>
        <p:sp>
          <p:nvSpPr>
            <p:cNvPr id="17" name="虚尾箭头 16"/>
            <p:cNvSpPr/>
            <p:nvPr>
              <p:custDataLst>
                <p:tags r:id="rId19"/>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5" name="虚尾箭头 14"/>
            <p:cNvSpPr/>
            <p:nvPr>
              <p:custDataLst>
                <p:tags r:id="rId20"/>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21"/>
              </p:custDataLst>
            </p:nvPr>
          </p:nvSpPr>
          <p:spPr>
            <a:xfrm rot="2700000">
              <a:off x="12809" y="5118"/>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726"/>
              <a:chOff x="5097" y="2490"/>
              <a:chExt cx="3022" cy="1726"/>
            </a:xfrm>
          </p:grpSpPr>
          <p:sp>
            <p:nvSpPr>
              <p:cNvPr id="33" name="文本框 32"/>
              <p:cNvSpPr txBox="1"/>
              <p:nvPr>
                <p:custDataLst>
                  <p:tags r:id="rId22"/>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读取文件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8" name="文本框 17"/>
              <p:cNvSpPr txBox="1"/>
              <p:nvPr>
                <p:custDataLst>
                  <p:tags r:id="rId23"/>
                </p:custDataLst>
              </p:nvPr>
            </p:nvSpPr>
            <p:spPr>
              <a:xfrm>
                <a:off x="5097" y="3325"/>
                <a:ext cx="3022" cy="89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直接读取上述处理过后的`log.csv` 文件</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4832" y="2690"/>
              <a:ext cx="3631" cy="3003"/>
              <a:chOff x="4831" y="2490"/>
              <a:chExt cx="3631" cy="3003"/>
            </a:xfrm>
          </p:grpSpPr>
          <p:sp>
            <p:nvSpPr>
              <p:cNvPr id="27" name="文本框 26"/>
              <p:cNvSpPr txBox="1"/>
              <p:nvPr>
                <p:custDataLst>
                  <p:tags r:id="rId24"/>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按行迭代</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0" name="文本框 29"/>
              <p:cNvSpPr txBox="1"/>
              <p:nvPr>
                <p:custDataLst>
                  <p:tags r:id="rId25"/>
                </p:custDataLst>
              </p:nvPr>
            </p:nvSpPr>
            <p:spPr>
              <a:xfrm>
                <a:off x="4831" y="3315"/>
                <a:ext cx="3631" cy="2178"/>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设置一个当前时间戳，每当新读取一行点击时间，用新时间戳减去当前时间戳得到时差delta，并让程序睡眠delta秒</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1" name="组合 30"/>
            <p:cNvGrpSpPr/>
            <p:nvPr/>
          </p:nvGrpSpPr>
          <p:grpSpPr>
            <a:xfrm>
              <a:off x="9822" y="5204"/>
              <a:ext cx="3619" cy="1902"/>
              <a:chOff x="4558" y="1929"/>
              <a:chExt cx="3619" cy="1902"/>
            </a:xfrm>
          </p:grpSpPr>
          <p:sp>
            <p:nvSpPr>
              <p:cNvPr id="40" name="文本框 39"/>
              <p:cNvSpPr txBox="1"/>
              <p:nvPr>
                <p:custDataLst>
                  <p:tags r:id="rId26"/>
                </p:custDataLst>
              </p:nvPr>
            </p:nvSpPr>
            <p:spPr>
              <a:xfrm>
                <a:off x="5321" y="1929"/>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写入文件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41" name="文本框 40"/>
              <p:cNvSpPr txBox="1"/>
              <p:nvPr>
                <p:custDataLst>
                  <p:tags r:id="rId27"/>
                </p:custDataLst>
              </p:nvPr>
            </p:nvSpPr>
            <p:spPr>
              <a:xfrm>
                <a:off x="4558" y="2670"/>
                <a:ext cx="3619" cy="116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睡眠完成后再将其写入到`click.log` 文件中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45" name="组合 44"/>
            <p:cNvGrpSpPr/>
            <p:nvPr/>
          </p:nvGrpSpPr>
          <p:grpSpPr>
            <a:xfrm>
              <a:off x="14274" y="3622"/>
              <a:ext cx="3592" cy="2323"/>
              <a:chOff x="4890" y="2490"/>
              <a:chExt cx="3592" cy="2323"/>
            </a:xfrm>
          </p:grpSpPr>
          <p:sp>
            <p:nvSpPr>
              <p:cNvPr id="58" name="文本框 57"/>
              <p:cNvSpPr txBox="1"/>
              <p:nvPr>
                <p:custDataLst>
                  <p:tags r:id="rId28"/>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输入队列</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custDataLst>
                  <p:tags r:id="rId29"/>
                </p:custDataLst>
              </p:nvPr>
            </p:nvSpPr>
            <p:spPr>
              <a:xfrm>
                <a:off x="4890" y="3218"/>
                <a:ext cx="3592" cy="1595"/>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由flume监视其改变，当有新的内容在文件末尾写入时，就将其采集给kafka消息队列中。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3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5539703" y="2691765"/>
            <a:ext cx="1110689"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KSO_WM_DIAGRAM_VIRTUALLY_FRAME" val="{&quot;height&quot;:213.95,&quot;left&quot;:156.9,&quot;top&quot;:160.65,&quot;width&quot;:226.6}"/>
</p:tagLst>
</file>

<file path=ppt/tags/tag10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2.xml><?xml version="1.0" encoding="utf-8"?>
<p:tagLst xmlns:p="http://schemas.openxmlformats.org/presentationml/2006/main">
  <p:tag name="KSO_WM_DIAGRAM_VIRTUALLY_FRAME" val="{&quot;height&quot;:213.95,&quot;left&quot;:156.9,&quot;top&quot;:160.65,&quot;width&quot;:226.6}"/>
</p:tagLst>
</file>

<file path=ppt/tags/tag10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p="http://schemas.openxmlformats.org/presentationml/2006/main">
  <p:tag name="KSO_WM_DIAGRAM_VIRTUALLY_FRAME" val="{&quot;height&quot;:443.74535433070866,&quot;left&quot;:0,&quot;top&quot;:96.25464566929134,&quot;width&quot;:960}"/>
</p:tagLst>
</file>

<file path=ppt/tags/tag105.xml><?xml version="1.0" encoding="utf-8"?>
<p:tagLst xmlns:p="http://schemas.openxmlformats.org/presentationml/2006/main">
  <p:tag name="KSO_WM_DIAGRAM_VIRTUALLY_FRAME" val="{&quot;height&quot;:443.74535433070866,&quot;left&quot;:0,&quot;top&quot;:96.25464566929134,&quot;width&quot;:960}"/>
</p:tagLst>
</file>

<file path=ppt/tags/tag106.xml><?xml version="1.0" encoding="utf-8"?>
<p:tagLst xmlns:p="http://schemas.openxmlformats.org/presentationml/2006/main">
  <p:tag name="KSO_WM_DIAGRAM_VIRTUALLY_FRAME" val="{&quot;height&quot;:443.74535433070866,&quot;left&quot;:0,&quot;top&quot;:96.25464566929134,&quot;width&quot;:960}"/>
</p:tagLst>
</file>

<file path=ppt/tags/tag107.xml><?xml version="1.0" encoding="utf-8"?>
<p:tagLst xmlns:p="http://schemas.openxmlformats.org/presentationml/2006/main">
  <p:tag name="KSO_WM_DIAGRAM_VIRTUALLY_FRAME" val="{&quot;height&quot;:213.95,&quot;left&quot;:156.9,&quot;top&quot;:160.65,&quot;width&quot;:226.6}"/>
</p:tagLst>
</file>

<file path=ppt/tags/tag108.xml><?xml version="1.0" encoding="utf-8"?>
<p:tagLst xmlns:p="http://schemas.openxmlformats.org/presentationml/2006/main">
  <p:tag name="KSO_WM_DIAGRAM_VIRTUALLY_FRAME" val="{&quot;height&quot;:443.74535433070866,&quot;left&quot;:0.6,&quot;top&quot;:96.25464566929132,&quot;width&quot;:960}"/>
</p:tagLst>
</file>

<file path=ppt/tags/tag109.xml><?xml version="1.0" encoding="utf-8"?>
<p:tagLst xmlns:p="http://schemas.openxmlformats.org/presentationml/2006/main">
  <p:tag name="KSO_WM_DIAGRAM_VIRTUALLY_FRAME" val="{&quot;height&quot;:443.74535433070866,&quot;left&quot;:0.6,&quot;top&quot;:96.25464566929132,&quot;width&quot;:960}"/>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KSO_WM_DIAGRAM_VIRTUALLY_FRAME" val="{&quot;height&quot;:443.74535433070866,&quot;left&quot;:0.6,&quot;top&quot;:96.25464566929132,&quot;width&quot;:960}"/>
</p:tagLst>
</file>

<file path=ppt/tags/tag111.xml><?xml version="1.0" encoding="utf-8"?>
<p:tagLst xmlns:p="http://schemas.openxmlformats.org/presentationml/2006/main">
  <p:tag name="KSO_WM_DIAGRAM_VIRTUALLY_FRAME" val="{&quot;height&quot;:443.74535433070866,&quot;left&quot;:0.6,&quot;top&quot;:96.25464566929132,&quot;width&quot;:960}"/>
</p:tagLst>
</file>

<file path=ppt/tags/tag112.xml><?xml version="1.0" encoding="utf-8"?>
<p:tagLst xmlns:p="http://schemas.openxmlformats.org/presentationml/2006/main">
  <p:tag name="KSO_WM_DIAGRAM_VIRTUALLY_FRAME" val="{&quot;height&quot;:443.74535433070866,&quot;left&quot;:0.6,&quot;top&quot;:96.25464566929132,&quot;width&quot;:960}"/>
</p:tagLst>
</file>

<file path=ppt/tags/tag113.xml><?xml version="1.0" encoding="utf-8"?>
<p:tagLst xmlns:p="http://schemas.openxmlformats.org/presentationml/2006/main">
  <p:tag name="KSO_WM_DIAGRAM_VIRTUALLY_FRAME" val="{&quot;height&quot;:443.74535433070866,&quot;left&quot;:0.6,&quot;top&quot;:96.25464566929132,&quot;width&quot;:960}"/>
</p:tagLst>
</file>

<file path=ppt/tags/tag114.xml><?xml version="1.0" encoding="utf-8"?>
<p:tagLst xmlns:p="http://schemas.openxmlformats.org/presentationml/2006/main">
  <p:tag name="KSO_WM_DIAGRAM_VIRTUALLY_FRAME" val="{&quot;height&quot;:443.74535433070866,&quot;left&quot;:0.6,&quot;top&quot;:96.25464566929132,&quot;width&quot;:960}"/>
</p:tagLst>
</file>

<file path=ppt/tags/tag115.xml><?xml version="1.0" encoding="utf-8"?>
<p:tagLst xmlns:p="http://schemas.openxmlformats.org/presentationml/2006/main">
  <p:tag name="KSO_WM_DIAGRAM_VIRTUALLY_FRAME" val="{&quot;height&quot;:443.74535433070866,&quot;left&quot;:0.6,&quot;top&quot;:96.25464566929132,&quot;width&quot;:960}"/>
</p:tagLst>
</file>

<file path=ppt/tags/tag116.xml><?xml version="1.0" encoding="utf-8"?>
<p:tagLst xmlns:p="http://schemas.openxmlformats.org/presentationml/2006/main">
  <p:tag name="KSO_WM_DIAGRAM_VIRTUALLY_FRAME" val="{&quot;height&quot;:443.74535433070866,&quot;left&quot;:0.6,&quot;top&quot;:96.25464566929132,&quot;width&quot;:960}"/>
</p:tagLst>
</file>

<file path=ppt/tags/tag117.xml><?xml version="1.0" encoding="utf-8"?>
<p:tagLst xmlns:p="http://schemas.openxmlformats.org/presentationml/2006/main">
  <p:tag name="KSO_WM_DIAGRAM_VIRTUALLY_FRAME" val="{&quot;height&quot;:443.74535433070866,&quot;left&quot;:0.6,&quot;top&quot;:96.25464566929132,&quot;width&quot;:960}"/>
</p:tagLst>
</file>

<file path=ppt/tags/tag118.xml><?xml version="1.0" encoding="utf-8"?>
<p:tagLst xmlns:p="http://schemas.openxmlformats.org/presentationml/2006/main">
  <p:tag name="KSO_WM_DIAGRAM_VIRTUALLY_FRAME" val="{&quot;height&quot;:443.74535433070866,&quot;left&quot;:0.6,&quot;top&quot;:96.25464566929132,&quot;width&quot;:960}"/>
</p:tagLst>
</file>

<file path=ppt/tags/tag119.xml><?xml version="1.0" encoding="utf-8"?>
<p:tagLst xmlns:p="http://schemas.openxmlformats.org/presentationml/2006/main">
  <p:tag name="KSO_WM_DIAGRAM_VIRTUALLY_FRAME" val="{&quot;height&quot;:443.74535433070866,&quot;left&quot;:0.6,&quot;top&quot;:96.25464566929132,&quot;width&quot;:960}"/>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KSO_WM_DIAGRAM_VIRTUALLY_FRAME" val="{&quot;height&quot;:443.74535433070866,&quot;left&quot;:0.6,&quot;top&quot;:96.25464566929132,&quot;width&quot;:960}"/>
</p:tagLst>
</file>

<file path=ppt/tags/tag121.xml><?xml version="1.0" encoding="utf-8"?>
<p:tagLst xmlns:p="http://schemas.openxmlformats.org/presentationml/2006/main">
  <p:tag name="KSO_WM_DIAGRAM_VIRTUALLY_FRAME" val="{&quot;height&quot;:443.74535433070866,&quot;left&quot;:0.6,&quot;top&quot;:96.25464566929132,&quot;width&quot;:960}"/>
</p:tagLst>
</file>

<file path=ppt/tags/tag122.xml><?xml version="1.0" encoding="utf-8"?>
<p:tagLst xmlns:p="http://schemas.openxmlformats.org/presentationml/2006/main">
  <p:tag name="KSO_WM_DIAGRAM_VIRTUALLY_FRAME" val="{&quot;height&quot;:443.74535433070866,&quot;left&quot;:0.6,&quot;top&quot;:96.25464566929132,&quot;width&quot;:960}"/>
</p:tagLst>
</file>

<file path=ppt/tags/tag123.xml><?xml version="1.0" encoding="utf-8"?>
<p:tagLst xmlns:p="http://schemas.openxmlformats.org/presentationml/2006/main">
  <p:tag name="KSO_WM_DIAGRAM_VIRTUALLY_FRAME" val="{&quot;height&quot;:443.74535433070866,&quot;left&quot;:0.6,&quot;top&quot;:96.25464566929132,&quot;width&quot;:960}"/>
</p:tagLst>
</file>

<file path=ppt/tags/tag124.xml><?xml version="1.0" encoding="utf-8"?>
<p:tagLst xmlns:p="http://schemas.openxmlformats.org/presentationml/2006/main">
  <p:tag name="KSO_WM_DIAGRAM_VIRTUALLY_FRAME" val="{&quot;height&quot;:443.74535433070866,&quot;left&quot;:0.6,&quot;top&quot;:96.25464566929132,&quot;width&quot;:960}"/>
</p:tagLst>
</file>

<file path=ppt/tags/tag125.xml><?xml version="1.0" encoding="utf-8"?>
<p:tagLst xmlns:p="http://schemas.openxmlformats.org/presentationml/2006/main">
  <p:tag name="KSO_WM_DIAGRAM_VIRTUALLY_FRAME" val="{&quot;height&quot;:443.74535433070866,&quot;left&quot;:0.6,&quot;top&quot;:96.25464566929132,&quot;width&quot;:960}"/>
</p:tagLst>
</file>

<file path=ppt/tags/tag126.xml><?xml version="1.0" encoding="utf-8"?>
<p:tagLst xmlns:p="http://schemas.openxmlformats.org/presentationml/2006/main">
  <p:tag name="KSO_WM_DIAGRAM_VIRTUALLY_FRAME" val="{&quot;height&quot;:443.74535433070866,&quot;left&quot;:0.6,&quot;top&quot;:96.25464566929132,&quot;width&quot;:960}"/>
</p:tagLst>
</file>

<file path=ppt/tags/tag127.xml><?xml version="1.0" encoding="utf-8"?>
<p:tagLst xmlns:p="http://schemas.openxmlformats.org/presentationml/2006/main">
  <p:tag name="KSO_WM_DIAGRAM_VIRTUALLY_FRAME" val="{&quot;height&quot;:443.74535433070866,&quot;left&quot;:0.6,&quot;top&quot;:96.25464566929132,&quot;width&quot;:960}"/>
</p:tagLst>
</file>

<file path=ppt/tags/tag12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9.xml><?xml version="1.0" encoding="utf-8"?>
<p:tagLst xmlns:p="http://schemas.openxmlformats.org/presentationml/2006/main">
  <p:tag name="KSO_WM_DIAGRAM_VIRTUALLY_FRAME" val="{&quot;height&quot;:213.95,&quot;left&quot;:156.9,&quot;top&quot;:160.65,&quot;width&quot;:226.6}"/>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KSO_WM_DIAGRAM_VIRTUALLY_FRAME" val="{&quot;height&quot;:308.7,&quot;left&quot;:40.5,&quot;top&quot;:155.65,&quot;width&quot;:881}"/>
</p:tagLst>
</file>

<file path=ppt/tags/tag131.xml><?xml version="1.0" encoding="utf-8"?>
<p:tagLst xmlns:p="http://schemas.openxmlformats.org/presentationml/2006/main">
  <p:tag name="KSO_WM_DIAGRAM_VIRTUALLY_FRAME" val="{&quot;height&quot;:308.7,&quot;left&quot;:40.5,&quot;top&quot;:155.65,&quot;width&quot;:881}"/>
</p:tagLst>
</file>

<file path=ppt/tags/tag132.xml><?xml version="1.0" encoding="utf-8"?>
<p:tagLst xmlns:p="http://schemas.openxmlformats.org/presentationml/2006/main">
  <p:tag name="KSO_WM_DIAGRAM_VIRTUALLY_FRAME" val="{&quot;height&quot;:308.7,&quot;left&quot;:40.5,&quot;top&quot;:155.65,&quot;width&quot;:881}"/>
</p:tagLst>
</file>

<file path=ppt/tags/tag133.xml><?xml version="1.0" encoding="utf-8"?>
<p:tagLst xmlns:p="http://schemas.openxmlformats.org/presentationml/2006/main">
  <p:tag name="KSO_WM_DIAGRAM_VIRTUALLY_FRAME" val="{&quot;height&quot;:308.7,&quot;left&quot;:40.5,&quot;top&quot;:155.65,&quot;width&quot;:881}"/>
</p:tagLst>
</file>

<file path=ppt/tags/tag134.xml><?xml version="1.0" encoding="utf-8"?>
<p:tagLst xmlns:p="http://schemas.openxmlformats.org/presentationml/2006/main">
  <p:tag name="KSO_WM_DIAGRAM_VIRTUALLY_FRAME" val="{&quot;height&quot;:308.7,&quot;left&quot;:40.5,&quot;top&quot;:155.65,&quot;width&quot;:881}"/>
</p:tagLst>
</file>

<file path=ppt/tags/tag135.xml><?xml version="1.0" encoding="utf-8"?>
<p:tagLst xmlns:p="http://schemas.openxmlformats.org/presentationml/2006/main">
  <p:tag name="KSO_WM_DIAGRAM_VIRTUALLY_FRAME" val="{&quot;height&quot;:308.7,&quot;left&quot;:40.5,&quot;top&quot;:155.65,&quot;width&quot;:881}"/>
</p:tagLst>
</file>

<file path=ppt/tags/tag136.xml><?xml version="1.0" encoding="utf-8"?>
<p:tagLst xmlns:p="http://schemas.openxmlformats.org/presentationml/2006/main">
  <p:tag name="KSO_WM_DIAGRAM_VIRTUALLY_FRAME" val="{&quot;height&quot;:308.7,&quot;left&quot;:40.5,&quot;top&quot;:155.65,&quot;width&quot;:881}"/>
</p:tagLst>
</file>

<file path=ppt/tags/tag137.xml><?xml version="1.0" encoding="utf-8"?>
<p:tagLst xmlns:p="http://schemas.openxmlformats.org/presentationml/2006/main">
  <p:tag name="KSO_WM_DIAGRAM_VIRTUALLY_FRAME" val="{&quot;height&quot;:308.7,&quot;left&quot;:40.5,&quot;top&quot;:155.65,&quot;width&quot;:881}"/>
</p:tagLst>
</file>

<file path=ppt/tags/tag138.xml><?xml version="1.0" encoding="utf-8"?>
<p:tagLst xmlns:p="http://schemas.openxmlformats.org/presentationml/2006/main">
  <p:tag name="KSO_WM_DIAGRAM_VIRTUALLY_FRAME" val="{&quot;height&quot;:308.7,&quot;left&quot;:40.5,&quot;top&quot;:155.65,&quot;width&quot;:881}"/>
</p:tagLst>
</file>

<file path=ppt/tags/tag139.xml><?xml version="1.0" encoding="utf-8"?>
<p:tagLst xmlns:p="http://schemas.openxmlformats.org/presentationml/2006/main">
  <p:tag name="KSO_WM_DIAGRAM_VIRTUALLY_FRAME" val="{&quot;height&quot;:308.7,&quot;left&quot;:40.5,&quot;top&quot;:155.65,&quot;width&quot;:881}"/>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KSO_WM_DIAGRAM_VIRTUALLY_FRAME" val="{&quot;height&quot;:308.7,&quot;left&quot;:40.5,&quot;top&quot;:155.65,&quot;width&quot;:881}"/>
</p:tagLst>
</file>

<file path=ppt/tags/tag141.xml><?xml version="1.0" encoding="utf-8"?>
<p:tagLst xmlns:p="http://schemas.openxmlformats.org/presentationml/2006/main">
  <p:tag name="KSO_WM_DIAGRAM_VIRTUALLY_FRAME" val="{&quot;height&quot;:308.7,&quot;left&quot;:40.5,&quot;top&quot;:155.65,&quot;width&quot;:881}"/>
</p:tagLst>
</file>

<file path=ppt/tags/tag142.xml><?xml version="1.0" encoding="utf-8"?>
<p:tagLst xmlns:p="http://schemas.openxmlformats.org/presentationml/2006/main">
  <p:tag name="KSO_WM_DIAGRAM_VIRTUALLY_FRAME" val="{&quot;height&quot;:308.7,&quot;left&quot;:40.5,&quot;top&quot;:155.65,&quot;width&quot;:881}"/>
</p:tagLst>
</file>

<file path=ppt/tags/tag143.xml><?xml version="1.0" encoding="utf-8"?>
<p:tagLst xmlns:p="http://schemas.openxmlformats.org/presentationml/2006/main">
  <p:tag name="KSO_WM_DIAGRAM_VIRTUALLY_FRAME" val="{&quot;height&quot;:308.7,&quot;left&quot;:40.5,&quot;top&quot;:155.65,&quot;width&quot;:881}"/>
</p:tagLst>
</file>

<file path=ppt/tags/tag144.xml><?xml version="1.0" encoding="utf-8"?>
<p:tagLst xmlns:p="http://schemas.openxmlformats.org/presentationml/2006/main">
  <p:tag name="KSO_WM_DIAGRAM_VIRTUALLY_FRAME" val="{&quot;height&quot;:308.7,&quot;left&quot;:40.5,&quot;top&quot;:155.65,&quot;width&quot;:881}"/>
</p:tagLst>
</file>

<file path=ppt/tags/tag145.xml><?xml version="1.0" encoding="utf-8"?>
<p:tagLst xmlns:p="http://schemas.openxmlformats.org/presentationml/2006/main">
  <p:tag name="KSO_WM_DIAGRAM_VIRTUALLY_FRAME" val="{&quot;height&quot;:308.7,&quot;left&quot;:40.5,&quot;top&quot;:155.65,&quot;width&quot;:881}"/>
</p:tagLst>
</file>

<file path=ppt/tags/tag146.xml><?xml version="1.0" encoding="utf-8"?>
<p:tagLst xmlns:p="http://schemas.openxmlformats.org/presentationml/2006/main">
  <p:tag name="KSO_WM_DIAGRAM_VIRTUALLY_FRAME" val="{&quot;height&quot;:308.7,&quot;left&quot;:40.5,&quot;top&quot;:155.65,&quot;width&quot;:881}"/>
</p:tagLst>
</file>

<file path=ppt/tags/tag147.xml><?xml version="1.0" encoding="utf-8"?>
<p:tagLst xmlns:p="http://schemas.openxmlformats.org/presentationml/2006/main">
  <p:tag name="KSO_WM_DIAGRAM_VIRTUALLY_FRAME" val="{&quot;height&quot;:308.7,&quot;left&quot;:40.5,&quot;top&quot;:155.65,&quot;width&quot;:881}"/>
</p:tagLst>
</file>

<file path=ppt/tags/tag148.xml><?xml version="1.0" encoding="utf-8"?>
<p:tagLst xmlns:p="http://schemas.openxmlformats.org/presentationml/2006/main">
  <p:tag name="KSO_WM_DIAGRAM_VIRTUALLY_FRAME" val="{&quot;height&quot;:308.7,&quot;left&quot;:40.5,&quot;top&quot;:155.65,&quot;width&quot;:881}"/>
</p:tagLst>
</file>

<file path=ppt/tags/tag149.xml><?xml version="1.0" encoding="utf-8"?>
<p:tagLst xmlns:p="http://schemas.openxmlformats.org/presentationml/2006/main">
  <p:tag name="KSO_WM_DIAGRAM_VIRTUALLY_FRAME" val="{&quot;height&quot;:308.7,&quot;left&quot;:40.5,&quot;top&quot;:155.65,&quot;width&quot;:881}"/>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DIAGRAM_VIRTUALLY_FRAME" val="{&quot;height&quot;:213.95,&quot;left&quot;:156.9,&quot;top&quot;:160.65,&quot;width&quot;:226.6}"/>
</p:tagLst>
</file>

<file path=ppt/tags/tag15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4.xml><?xml version="1.0" encoding="utf-8"?>
<p:tagLst xmlns:p="http://schemas.openxmlformats.org/presentationml/2006/main">
  <p:tag name="KSO_WM_DIAGRAM_VIRTUALLY_FRAME" val="{&quot;height&quot;:213.95,&quot;left&quot;:156.9,&quot;top&quot;:160.65,&quot;width&quot;:226.6}"/>
</p:tagLst>
</file>

<file path=ppt/tags/tag15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6.xml><?xml version="1.0" encoding="utf-8"?>
<p:tagLst xmlns:p="http://schemas.openxmlformats.org/presentationml/2006/main">
  <p:tag name="KSO_WM_DIAGRAM_VIRTUALLY_FRAME" val="{&quot;height&quot;:213.95,&quot;left&quot;:156.9,&quot;top&quot;:160.65,&quot;width&quot;:226.6}"/>
</p:tagLst>
</file>

<file path=ppt/tags/tag15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6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0.xml><?xml version="1.0" encoding="utf-8"?>
<p:tagLst xmlns:p="http://schemas.openxmlformats.org/presentationml/2006/main">
  <p:tag name="KSO_WM_BEAUTIFY_FLAG" val="#wm#"/>
  <p:tag name="KSO_WM_TEMPLATE_CATEGORY" val="custom"/>
  <p:tag name="KSO_WM_TEMPLATE_INDEX" val="20205081"/>
</p:tagLst>
</file>

<file path=ppt/tags/tag17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4.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75.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76.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77.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78.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79.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0.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8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6.xml><?xml version="1.0" encoding="utf-8"?>
<p:tagLst xmlns:p="http://schemas.openxmlformats.org/presentationml/2006/main">
  <p:tag name="AS_NET" val="8.0.12"/>
  <p:tag name="AS_OS" val="Microsoft Windows NT 10.0.19045.0"/>
  <p:tag name="AS_RELEASE_DATE" val="2025.01.14"/>
  <p:tag name="AS_TITLE" val="Aspose.Slides for .NET6"/>
  <p:tag name="AS_VERSION" val="25.1"/>
  <p:tag name="KSO_WPP_MARK_KEY" val="089a2d54-690f-4fdd-a4be-44b87850d4b8"/>
  <p:tag name="COMMONDATA" val="eyJoZGlkIjoiMTFmMWJmZjM1MTUzOGJhZGQ2YzVjZTI0ZGVkOTAwZTkifQ=="/>
  <p:tag name="commondata" val="eyJoZGlkIjoiMDY5NmFjMmM4ZTljMGJiZDAxN2JmYTc0NGI0NmFiNDgifQ=="/>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4.xml><?xml version="1.0" encoding="utf-8"?>
<p:tagLst xmlns:p="http://schemas.openxmlformats.org/presentationml/2006/main">
  <p:tag name="TABLE_ENDDRAG_ORIGIN_RECT" val="716*215"/>
  <p:tag name="TABLE_ENDDRAG_RECT" val="182*122*716*215"/>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202.5,&quot;left&quot;:192.15,&quot;top&quot;:184,&quot;width&quot;:575.75}"/>
</p:tagLst>
</file>

<file path=ppt/tags/tag67.xml><?xml version="1.0" encoding="utf-8"?>
<p:tagLst xmlns:p="http://schemas.openxmlformats.org/presentationml/2006/main">
  <p:tag name="KSO_WM_DIAGRAM_VIRTUALLY_FRAME" val="{&quot;height&quot;:202.5,&quot;left&quot;:192.15,&quot;top&quot;:184,&quot;width&quot;:575.75}"/>
</p:tagLst>
</file>

<file path=ppt/tags/tag68.xml><?xml version="1.0" encoding="utf-8"?>
<p:tagLst xmlns:p="http://schemas.openxmlformats.org/presentationml/2006/main">
  <p:tag name="KSO_WM_DIAGRAM_VIRTUALLY_FRAME" val="{&quot;height&quot;:202.5,&quot;left&quot;:192.15,&quot;top&quot;:184,&quot;width&quot;:575.75}"/>
</p:tagLst>
</file>

<file path=ppt/tags/tag69.xml><?xml version="1.0" encoding="utf-8"?>
<p:tagLst xmlns:p="http://schemas.openxmlformats.org/presentationml/2006/main">
  <p:tag name="KSO_WM_DIAGRAM_VIRTUALLY_FRAME" val="{&quot;height&quot;:202.5,&quot;left&quot;:192.15,&quot;top&quot;:184,&quot;width&quot;:575.75}"/>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KSO_WM_DIAGRAM_VIRTUALLY_FRAME" val="{&quot;height&quot;:202.5,&quot;left&quot;:192.15,&quot;top&quot;:184,&quot;width&quot;:575.75}"/>
</p:tagLst>
</file>

<file path=ppt/tags/tag71.xml><?xml version="1.0" encoding="utf-8"?>
<p:tagLst xmlns:p="http://schemas.openxmlformats.org/presentationml/2006/main">
  <p:tag name="KSO_WM_DIAGRAM_VIRTUALLY_FRAME" val="{&quot;height&quot;:202.5,&quot;left&quot;:192.15,&quot;top&quot;:184,&quot;width&quot;:575.75}"/>
</p:tagLst>
</file>

<file path=ppt/tags/tag72.xml><?xml version="1.0" encoding="utf-8"?>
<p:tagLst xmlns:p="http://schemas.openxmlformats.org/presentationml/2006/main">
  <p:tag name="KSO_WM_DIAGRAM_VIRTUALLY_FRAME" val="{&quot;height&quot;:202.5,&quot;left&quot;:192.15,&quot;top&quot;:184,&quot;width&quot;:575.75}"/>
</p:tagLst>
</file>

<file path=ppt/tags/tag73.xml><?xml version="1.0" encoding="utf-8"?>
<p:tagLst xmlns:p="http://schemas.openxmlformats.org/presentationml/2006/main">
  <p:tag name="KSO_WM_DIAGRAM_VIRTUALLY_FRAME" val="{&quot;height&quot;:202.5,&quot;left&quot;:192.15,&quot;top&quot;:184,&quot;width&quot;:575.75}"/>
</p:tagLst>
</file>

<file path=ppt/tags/tag74.xml><?xml version="1.0" encoding="utf-8"?>
<p:tagLst xmlns:p="http://schemas.openxmlformats.org/presentationml/2006/main">
  <p:tag name="KSO_WM_DIAGRAM_VIRTUALLY_FRAME" val="{&quot;height&quot;:202.5,&quot;left&quot;:192.15,&quot;top&quot;:184,&quot;width&quot;:575.75}"/>
</p:tagLst>
</file>

<file path=ppt/tags/tag75.xml><?xml version="1.0" encoding="utf-8"?>
<p:tagLst xmlns:p="http://schemas.openxmlformats.org/presentationml/2006/main">
  <p:tag name="KSO_WM_DIAGRAM_VIRTUALLY_FRAME" val="{&quot;height&quot;:202.5,&quot;left&quot;:192.15,&quot;top&quot;:184,&quot;width&quot;:575.75}"/>
</p:tagLst>
</file>

<file path=ppt/tags/tag76.xml><?xml version="1.0" encoding="utf-8"?>
<p:tagLst xmlns:p="http://schemas.openxmlformats.org/presentationml/2006/main">
  <p:tag name="KSO_WM_DIAGRAM_VIRTUALLY_FRAME" val="{&quot;height&quot;:202.5,&quot;left&quot;:192.15,&quot;top&quot;:184,&quot;width&quot;:575.75}"/>
</p:tagLst>
</file>

<file path=ppt/tags/tag77.xml><?xml version="1.0" encoding="utf-8"?>
<p:tagLst xmlns:p="http://schemas.openxmlformats.org/presentationml/2006/main">
  <p:tag name="KSO_WM_DIAGRAM_VIRTUALLY_FRAME" val="{&quot;height&quot;:202.5,&quot;left&quot;:192.15,&quot;top&quot;:184,&quot;width&quot;:575.75}"/>
</p:tagLst>
</file>

<file path=ppt/tags/tag78.xml><?xml version="1.0" encoding="utf-8"?>
<p:tagLst xmlns:p="http://schemas.openxmlformats.org/presentationml/2006/main">
  <p:tag name="KSO_WM_DIAGRAM_VIRTUALLY_FRAME" val="{&quot;height&quot;:202.5,&quot;left&quot;:192.15,&quot;top&quot;:184,&quot;width&quot;:575.75}"/>
</p:tagLst>
</file>

<file path=ppt/tags/tag79.xml><?xml version="1.0" encoding="utf-8"?>
<p:tagLst xmlns:p="http://schemas.openxmlformats.org/presentationml/2006/main">
  <p:tag name="KSO_WM_DIAGRAM_VIRTUALLY_FRAME" val="{&quot;height&quot;:202.5,&quot;left&quot;:192.15,&quot;top&quot;:184,&quot;width&quot;:575.75}"/>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KSO_WM_DIAGRAM_VIRTUALLY_FRAME" val="{&quot;height&quot;:165.95,&quot;left&quot;:192.15,&quot;top&quot;:220.55,&quot;width&quot;:575.75}"/>
</p:tagLst>
</file>

<file path=ppt/tags/tag81.xml><?xml version="1.0" encoding="utf-8"?>
<p:tagLst xmlns:p="http://schemas.openxmlformats.org/presentationml/2006/main">
  <p:tag name="KSO_WM_DIAGRAM_VIRTUALLY_FRAME" val="{&quot;height&quot;:165.95,&quot;left&quot;:192.15,&quot;top&quot;:220.55,&quot;width&quot;:575.75}"/>
</p:tagLst>
</file>

<file path=ppt/tags/tag82.xml><?xml version="1.0" encoding="utf-8"?>
<p:tagLst xmlns:p="http://schemas.openxmlformats.org/presentationml/2006/main">
  <p:tag name="KSO_WM_DIAGRAM_VIRTUALLY_FRAME" val="{&quot;height&quot;:165.95,&quot;left&quot;:192.15,&quot;top&quot;:220.55,&quot;width&quot;:575.75}"/>
</p:tagLst>
</file>

<file path=ppt/tags/tag83.xml><?xml version="1.0" encoding="utf-8"?>
<p:tagLst xmlns:p="http://schemas.openxmlformats.org/presentationml/2006/main">
  <p:tag name="KSO_WM_DIAGRAM_VIRTUALLY_FRAME" val="{&quot;height&quot;:165.95,&quot;left&quot;:192.15,&quot;top&quot;:220.55,&quot;width&quot;:575.75}"/>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DIAGRAM_VIRTUALLY_FRAME" val="{&quot;height&quot;:426.4,&quot;left&quot;:0,&quot;top&quot;:113.6,&quot;width&quot;:960}"/>
</p:tagLst>
</file>

<file path=ppt/tags/tag87.xml><?xml version="1.0" encoding="utf-8"?>
<p:tagLst xmlns:p="http://schemas.openxmlformats.org/presentationml/2006/main">
  <p:tag name="KSO_WM_DIAGRAM_VIRTUALLY_FRAME" val="{&quot;height&quot;:426.4,&quot;left&quot;:0,&quot;top&quot;:113.6,&quot;width&quot;:960}"/>
</p:tagLst>
</file>

<file path=ppt/tags/tag88.xml><?xml version="1.0" encoding="utf-8"?>
<p:tagLst xmlns:p="http://schemas.openxmlformats.org/presentationml/2006/main">
  <p:tag name="KSO_WM_DIAGRAM_VIRTUALLY_FRAME" val="{&quot;height&quot;:426.4,&quot;left&quot;:0,&quot;top&quot;:113.6,&quot;width&quot;:960}"/>
</p:tagLst>
</file>

<file path=ppt/tags/tag89.xml><?xml version="1.0" encoding="utf-8"?>
<p:tagLst xmlns:p="http://schemas.openxmlformats.org/presentationml/2006/main">
  <p:tag name="KSO_WM_DIAGRAM_VIRTUALLY_FRAME" val="{&quot;height&quot;:426.4,&quot;left&quot;:0,&quot;top&quot;:113.6,&quot;width&quot;:960}"/>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KSO_WM_DIAGRAM_VIRTUALLY_FRAME" val="{&quot;height&quot;:426.4,&quot;left&quot;:0,&quot;top&quot;:113.6,&quot;width&quot;:960}"/>
</p:tagLst>
</file>

<file path=ppt/tags/tag91.xml><?xml version="1.0" encoding="utf-8"?>
<p:tagLst xmlns:p="http://schemas.openxmlformats.org/presentationml/2006/main">
  <p:tag name="KSO_WM_DIAGRAM_VIRTUALLY_FRAME" val="{&quot;height&quot;:426.4,&quot;left&quot;:0,&quot;top&quot;:113.6,&quot;width&quot;:960}"/>
</p:tagLst>
</file>

<file path=ppt/tags/tag92.xml><?xml version="1.0" encoding="utf-8"?>
<p:tagLst xmlns:p="http://schemas.openxmlformats.org/presentationml/2006/main">
  <p:tag name="KSO_WM_DIAGRAM_VIRTUALLY_FRAME" val="{&quot;height&quot;:426.4,&quot;left&quot;:0,&quot;top&quot;:113.6,&quot;width&quot;:960}"/>
</p:tagLst>
</file>

<file path=ppt/tags/tag93.xml><?xml version="1.0" encoding="utf-8"?>
<p:tagLst xmlns:p="http://schemas.openxmlformats.org/presentationml/2006/main">
  <p:tag name="KSO_WM_DIAGRAM_VIRTUALLY_FRAME" val="{&quot;height&quot;:426.4,&quot;left&quot;:0,&quot;top&quot;:113.6,&quot;width&quot;:960}"/>
</p:tagLst>
</file>

<file path=ppt/tags/tag94.xml><?xml version="1.0" encoding="utf-8"?>
<p:tagLst xmlns:p="http://schemas.openxmlformats.org/presentationml/2006/main">
  <p:tag name="KSO_WM_DIAGRAM_VIRTUALLY_FRAME" val="{&quot;height&quot;:426.4,&quot;left&quot;:0,&quot;top&quot;:113.6,&quot;width&quot;:960}"/>
</p:tagLst>
</file>

<file path=ppt/tags/tag95.xml><?xml version="1.0" encoding="utf-8"?>
<p:tagLst xmlns:p="http://schemas.openxmlformats.org/presentationml/2006/main">
  <p:tag name="KSO_WM_DIAGRAM_VIRTUALLY_FRAME" val="{&quot;height&quot;:426.4,&quot;left&quot;:0,&quot;top&quot;:113.6,&quot;width&quot;:960}"/>
</p:tagLst>
</file>

<file path=ppt/tags/tag96.xml><?xml version="1.0" encoding="utf-8"?>
<p:tagLst xmlns:p="http://schemas.openxmlformats.org/presentationml/2006/main">
  <p:tag name="KSO_WM_DIAGRAM_VIRTUALLY_FRAME" val="{&quot;height&quot;:426.4,&quot;left&quot;:0,&quot;top&quot;:113.6,&quot;width&quot;:960}"/>
</p:tagLst>
</file>

<file path=ppt/tags/tag97.xml><?xml version="1.0" encoding="utf-8"?>
<p:tagLst xmlns:p="http://schemas.openxmlformats.org/presentationml/2006/main">
  <p:tag name="KSO_WM_DIAGRAM_VIRTUALLY_FRAME" val="{&quot;height&quot;:426.4,&quot;left&quot;:0,&quot;top&quot;:113.6,&quot;width&quot;:960}"/>
</p:tagLst>
</file>

<file path=ppt/tags/tag98.xml><?xml version="1.0" encoding="utf-8"?>
<p:tagLst xmlns:p="http://schemas.openxmlformats.org/presentationml/2006/main">
  <p:tag name="KSO_WM_DIAGRAM_VIRTUALLY_FRAME" val="{&quot;height&quot;:426.4,&quot;left&quot;:0,&quot;top&quot;:113.6,&quot;width&quot;:960}"/>
</p:tagLst>
</file>

<file path=ppt/tags/tag99.xml><?xml version="1.0" encoding="utf-8"?>
<p:tagLst xmlns:p="http://schemas.openxmlformats.org/presentationml/2006/main">
  <p:tag name="KSO_WM_DIAGRAM_VIRTUALLY_FRAME" val="{&quot;height&quot;:213.95,&quot;left&quot;:156.9,&quot;top&quot;:160.65,&quot;width&quot;:226.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5412</Words>
  <Application>WPS 演示</Application>
  <PresentationFormat>宽屏</PresentationFormat>
  <Paragraphs>500</Paragraphs>
  <Slides>33</Slides>
  <Notes>14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vt:lpstr>
      <vt:lpstr>宋体</vt:lpstr>
      <vt:lpstr>Wingdings</vt:lpstr>
      <vt:lpstr>Lucida Casual Regular</vt:lpstr>
      <vt:lpstr>Wingdings</vt:lpstr>
      <vt:lpstr>微软雅黑</vt:lpstr>
      <vt:lpstr>Kata Bold</vt:lpstr>
      <vt:lpstr>FiraCode Nerd Font Mono</vt:lpstr>
      <vt:lpstr>方正宝黑体 简 Medium</vt:lpstr>
      <vt:lpstr>思源黑体 Regular</vt:lpstr>
      <vt:lpstr>黑体</vt:lpstr>
      <vt:lpstr>兰米宋体加粗</vt:lpstr>
      <vt:lpstr>字魂59号-创粗黑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中随CR</cp:lastModifiedBy>
  <cp:revision>224</cp:revision>
  <dcterms:created xsi:type="dcterms:W3CDTF">2019-06-19T02:08:00Z</dcterms:created>
  <dcterms:modified xsi:type="dcterms:W3CDTF">2025-06-15T14:29:06Z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2052-12.1.0.16929</vt:lpwstr>
  </property>
</Properties>
</file>